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21"/>
  </p:notesMasterIdLst>
  <p:sldIdLst>
    <p:sldId id="256" r:id="rId2"/>
    <p:sldId id="257" r:id="rId3"/>
    <p:sldId id="258" r:id="rId4"/>
    <p:sldId id="261" r:id="rId5"/>
    <p:sldId id="277" r:id="rId6"/>
    <p:sldId id="274" r:id="rId7"/>
    <p:sldId id="275" r:id="rId8"/>
    <p:sldId id="260" r:id="rId9"/>
    <p:sldId id="271" r:id="rId10"/>
    <p:sldId id="276" r:id="rId11"/>
    <p:sldId id="270" r:id="rId12"/>
    <p:sldId id="262" r:id="rId13"/>
    <p:sldId id="263" r:id="rId14"/>
    <p:sldId id="268" r:id="rId15"/>
    <p:sldId id="269" r:id="rId16"/>
    <p:sldId id="265" r:id="rId17"/>
    <p:sldId id="264" r:id="rId18"/>
    <p:sldId id="273" r:id="rId19"/>
    <p:sldId id="272" r:id="rId20"/>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761" autoAdjust="0"/>
  </p:normalViewPr>
  <p:slideViewPr>
    <p:cSldViewPr>
      <p:cViewPr>
        <p:scale>
          <a:sx n="100" d="100"/>
          <a:sy n="100" d="100"/>
        </p:scale>
        <p:origin x="-1944" y="-324"/>
      </p:cViewPr>
      <p:guideLst>
        <p:guide orient="horz" pos="2160"/>
        <p:guide pos="2880"/>
      </p:guideLst>
    </p:cSldViewPr>
  </p:slideViewPr>
  <p:outlineViewPr>
    <p:cViewPr>
      <p:scale>
        <a:sx n="33" d="100"/>
        <a:sy n="33" d="100"/>
      </p:scale>
      <p:origin x="0" y="942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5561" tIns="47781" rIns="95561" bIns="47781" rtlCol="0"/>
          <a:lstStyle>
            <a:lvl1pPr algn="l">
              <a:defRPr sz="1300"/>
            </a:lvl1pPr>
          </a:lstStyle>
          <a:p>
            <a:endParaRPr lang="en-AU"/>
          </a:p>
        </p:txBody>
      </p:sp>
      <p:sp>
        <p:nvSpPr>
          <p:cNvPr id="3" name="Date Placeholder 2"/>
          <p:cNvSpPr>
            <a:spLocks noGrp="1"/>
          </p:cNvSpPr>
          <p:nvPr>
            <p:ph type="dt" idx="1"/>
          </p:nvPr>
        </p:nvSpPr>
        <p:spPr>
          <a:xfrm>
            <a:off x="3850443" y="0"/>
            <a:ext cx="2945659" cy="496411"/>
          </a:xfrm>
          <a:prstGeom prst="rect">
            <a:avLst/>
          </a:prstGeom>
        </p:spPr>
        <p:txBody>
          <a:bodyPr vert="horz" lIns="95561" tIns="47781" rIns="95561" bIns="47781" rtlCol="0"/>
          <a:lstStyle>
            <a:lvl1pPr algn="r">
              <a:defRPr sz="1300"/>
            </a:lvl1pPr>
          </a:lstStyle>
          <a:p>
            <a:fld id="{187D1962-F735-4F21-9E29-A4F5F5AE0745}" type="datetimeFigureOut">
              <a:rPr lang="en-AU" smtClean="0"/>
              <a:pPr/>
              <a:t>17/06/2013</a:t>
            </a:fld>
            <a:endParaRPr lang="en-AU"/>
          </a:p>
        </p:txBody>
      </p:sp>
      <p:sp>
        <p:nvSpPr>
          <p:cNvPr id="4" name="Slide Image Placehold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5561" tIns="47781" rIns="95561" bIns="47781" rtlCol="0" anchor="ctr"/>
          <a:lstStyle/>
          <a:p>
            <a:endParaRPr lang="en-AU"/>
          </a:p>
        </p:txBody>
      </p:sp>
      <p:sp>
        <p:nvSpPr>
          <p:cNvPr id="5" name="Notes Placeholder 4"/>
          <p:cNvSpPr>
            <a:spLocks noGrp="1"/>
          </p:cNvSpPr>
          <p:nvPr>
            <p:ph type="body" sz="quarter" idx="3"/>
          </p:nvPr>
        </p:nvSpPr>
        <p:spPr>
          <a:xfrm>
            <a:off x="679768" y="4715907"/>
            <a:ext cx="5438140" cy="4467702"/>
          </a:xfrm>
          <a:prstGeom prst="rect">
            <a:avLst/>
          </a:prstGeom>
        </p:spPr>
        <p:txBody>
          <a:bodyPr vert="horz" lIns="95561" tIns="47781" rIns="95561" bIns="4778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30091"/>
            <a:ext cx="2945659" cy="496411"/>
          </a:xfrm>
          <a:prstGeom prst="rect">
            <a:avLst/>
          </a:prstGeom>
        </p:spPr>
        <p:txBody>
          <a:bodyPr vert="horz" lIns="95561" tIns="47781" rIns="95561" bIns="47781" rtlCol="0" anchor="b"/>
          <a:lstStyle>
            <a:lvl1pPr algn="l">
              <a:defRPr sz="1300"/>
            </a:lvl1pPr>
          </a:lstStyle>
          <a:p>
            <a:endParaRPr lang="en-AU"/>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5561" tIns="47781" rIns="95561" bIns="47781" rtlCol="0" anchor="b"/>
          <a:lstStyle>
            <a:lvl1pPr algn="r">
              <a:defRPr sz="1300"/>
            </a:lvl1pPr>
          </a:lstStyle>
          <a:p>
            <a:fld id="{714F8E69-1D50-4EDE-92A9-3771D75DA501}" type="slidenum">
              <a:rPr lang="en-AU" smtClean="0"/>
              <a:pPr/>
              <a:t>‹#›</a:t>
            </a:fld>
            <a:endParaRPr lang="en-AU"/>
          </a:p>
        </p:txBody>
      </p:sp>
    </p:spTree>
    <p:extLst>
      <p:ext uri="{BB962C8B-B14F-4D97-AF65-F5344CB8AC3E}">
        <p14:creationId xmlns:p14="http://schemas.microsoft.com/office/powerpoint/2010/main" val="149431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14F8E69-1D50-4EDE-92A9-3771D75DA501}" type="slidenum">
              <a:rPr lang="en-AU" smtClean="0"/>
              <a:pPr/>
              <a:t>1</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14F8E69-1D50-4EDE-92A9-3771D75DA501}" type="slidenum">
              <a:rPr lang="en-AU" smtClean="0"/>
              <a:pPr/>
              <a:t>11</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F1D57FC9-655C-4EAD-B73E-C9877A424DB8}" type="datetimeFigureOut">
              <a:rPr lang="en-AU" smtClean="0"/>
              <a:pPr/>
              <a:t>17/06/2013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6096AC2-9AF1-40E4-8845-00D4AD018869}"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1D57FC9-655C-4EAD-B73E-C9877A424DB8}" type="datetimeFigureOut">
              <a:rPr lang="en-AU" smtClean="0"/>
              <a:pPr/>
              <a:t>17/06/2013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6096AC2-9AF1-40E4-8845-00D4AD018869}"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1D57FC9-655C-4EAD-B73E-C9877A424DB8}" type="datetimeFigureOut">
              <a:rPr lang="en-AU" smtClean="0"/>
              <a:pPr/>
              <a:t>17/06/2013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6096AC2-9AF1-40E4-8845-00D4AD018869}"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1D57FC9-655C-4EAD-B73E-C9877A424DB8}" type="datetimeFigureOut">
              <a:rPr lang="en-AU" smtClean="0"/>
              <a:pPr/>
              <a:t>17/06/2013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6096AC2-9AF1-40E4-8845-00D4AD018869}"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D57FC9-655C-4EAD-B73E-C9877A424DB8}" type="datetimeFigureOut">
              <a:rPr lang="en-AU" smtClean="0"/>
              <a:pPr/>
              <a:t>17/06/2013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6096AC2-9AF1-40E4-8845-00D4AD018869}"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F1D57FC9-655C-4EAD-B73E-C9877A424DB8}" type="datetimeFigureOut">
              <a:rPr lang="en-AU" smtClean="0"/>
              <a:pPr/>
              <a:t>17/06/2013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6096AC2-9AF1-40E4-8845-00D4AD018869}"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F1D57FC9-655C-4EAD-B73E-C9877A424DB8}" type="datetimeFigureOut">
              <a:rPr lang="en-AU" smtClean="0"/>
              <a:pPr/>
              <a:t>17/06/2013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6096AC2-9AF1-40E4-8845-00D4AD018869}"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F1D57FC9-655C-4EAD-B73E-C9877A424DB8}" type="datetimeFigureOut">
              <a:rPr lang="en-AU" smtClean="0"/>
              <a:pPr/>
              <a:t>17/06/2013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6096AC2-9AF1-40E4-8845-00D4AD018869}"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57FC9-655C-4EAD-B73E-C9877A424DB8}" type="datetimeFigureOut">
              <a:rPr lang="en-AU" smtClean="0"/>
              <a:pPr/>
              <a:t>17/06/2013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6096AC2-9AF1-40E4-8845-00D4AD018869}"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D57FC9-655C-4EAD-B73E-C9877A424DB8}" type="datetimeFigureOut">
              <a:rPr lang="en-AU" smtClean="0"/>
              <a:pPr/>
              <a:t>17/06/2013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6096AC2-9AF1-40E4-8845-00D4AD018869}"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D57FC9-655C-4EAD-B73E-C9877A424DB8}" type="datetimeFigureOut">
              <a:rPr lang="en-AU" smtClean="0"/>
              <a:pPr/>
              <a:t>17/06/2013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6096AC2-9AF1-40E4-8845-00D4AD018869}"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57FC9-655C-4EAD-B73E-C9877A424DB8}" type="datetimeFigureOut">
              <a:rPr lang="en-AU" smtClean="0"/>
              <a:pPr/>
              <a:t>17/06/2013</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96AC2-9AF1-40E4-8845-00D4AD018869}"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sf%20video/Cairns_japanese.mpg" TargetMode="Externa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hyperlink" Target="Tony%20Japanese%20safety%20briefing.m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file:///C:\Users\japan\Desktop\PP%20-%20saftey%20pints%20with%20HA\IMG_0723.MOV" TargetMode="Externa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3794.JPG"/>
          <p:cNvPicPr>
            <a:picLocks noChangeAspect="1"/>
          </p:cNvPicPr>
          <p:nvPr/>
        </p:nvPicPr>
        <p:blipFill>
          <a:blip r:embed="rId3" cstate="print"/>
          <a:stretch>
            <a:fillRect/>
          </a:stretch>
        </p:blipFill>
        <p:spPr>
          <a:xfrm>
            <a:off x="0" y="1077416"/>
            <a:ext cx="9144000" cy="6096000"/>
          </a:xfrm>
          <a:prstGeom prst="rect">
            <a:avLst/>
          </a:prstGeom>
        </p:spPr>
      </p:pic>
      <p:sp>
        <p:nvSpPr>
          <p:cNvPr id="2" name="Title 1"/>
          <p:cNvSpPr>
            <a:spLocks noGrp="1"/>
          </p:cNvSpPr>
          <p:nvPr>
            <p:ph type="ctrTitle"/>
          </p:nvPr>
        </p:nvSpPr>
        <p:spPr>
          <a:xfrm>
            <a:off x="2051720" y="116632"/>
            <a:ext cx="6912768" cy="1224136"/>
          </a:xfrm>
        </p:spPr>
        <p:txBody>
          <a:bodyPr>
            <a:normAutofit fontScale="90000"/>
          </a:bodyPr>
          <a:lstStyle/>
          <a:p>
            <a:r>
              <a:rPr lang="en-AU" dirty="0" smtClean="0"/>
              <a:t>Hot Air </a:t>
            </a:r>
            <a:r>
              <a:rPr lang="zh-TW" altLang="en-US" dirty="0"/>
              <a:t>公司熱氣球安全概述</a:t>
            </a:r>
            <a:endParaRPr lang="en-AU" dirty="0"/>
          </a:p>
        </p:txBody>
      </p:sp>
      <p:sp>
        <p:nvSpPr>
          <p:cNvPr id="3" name="Subtitle 2"/>
          <p:cNvSpPr>
            <a:spLocks noGrp="1"/>
          </p:cNvSpPr>
          <p:nvPr>
            <p:ph type="subTitle" idx="1"/>
          </p:nvPr>
        </p:nvSpPr>
        <p:spPr>
          <a:xfrm>
            <a:off x="1907704" y="1268760"/>
            <a:ext cx="6400800" cy="1224136"/>
          </a:xfrm>
        </p:spPr>
        <p:txBody>
          <a:bodyPr/>
          <a:lstStyle/>
          <a:p>
            <a:pPr algn="r"/>
            <a:r>
              <a:rPr lang="en-US" dirty="0" smtClean="0">
                <a:solidFill>
                  <a:schemeClr val="tx1"/>
                </a:solidFill>
              </a:rPr>
              <a:t>Balloon with Hot Air </a:t>
            </a:r>
            <a:br>
              <a:rPr lang="en-US" dirty="0" smtClean="0">
                <a:solidFill>
                  <a:schemeClr val="tx1"/>
                </a:solidFill>
              </a:rPr>
            </a:br>
            <a:r>
              <a:rPr lang="en-US" dirty="0" smtClean="0">
                <a:solidFill>
                  <a:schemeClr val="tx1"/>
                </a:solidFill>
              </a:rPr>
              <a:t>Cairns &amp; Gold Coast</a:t>
            </a:r>
            <a:endParaRPr lang="en-AU" dirty="0">
              <a:solidFill>
                <a:schemeClr val="tx1"/>
              </a:solidFill>
            </a:endParaRPr>
          </a:p>
        </p:txBody>
      </p:sp>
      <p:pic>
        <p:nvPicPr>
          <p:cNvPr id="7" name="Picture 6" descr="Hot Air Cairns GoldCoast logo colourgraduated horizontal"/>
          <p:cNvPicPr/>
          <p:nvPr/>
        </p:nvPicPr>
        <p:blipFill>
          <a:blip r:embed="rId4" cstate="print"/>
          <a:srcRect/>
          <a:stretch>
            <a:fillRect/>
          </a:stretch>
        </p:blipFill>
        <p:spPr bwMode="auto">
          <a:xfrm>
            <a:off x="251520" y="116632"/>
            <a:ext cx="1440160" cy="864096"/>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zh-TW" altLang="en-US" sz="3200" dirty="0"/>
              <a:t>遊客乘坐熱氣球安全說明</a:t>
            </a:r>
            <a:r>
              <a:rPr lang="en-US" altLang="ja-JP" sz="3200" dirty="0" smtClean="0"/>
              <a:t/>
            </a:r>
            <a:br>
              <a:rPr lang="en-US" altLang="ja-JP" sz="3200" dirty="0" smtClean="0"/>
            </a:br>
            <a:r>
              <a:rPr lang="en-US" altLang="ja-JP" sz="3200" dirty="0" smtClean="0"/>
              <a:t>Safety briefing</a:t>
            </a:r>
            <a:endParaRPr lang="en-AU" sz="3200" dirty="0"/>
          </a:p>
        </p:txBody>
      </p:sp>
      <p:sp>
        <p:nvSpPr>
          <p:cNvPr id="3" name="Content Placeholder 2"/>
          <p:cNvSpPr>
            <a:spLocks noGrp="1"/>
          </p:cNvSpPr>
          <p:nvPr>
            <p:ph idx="1"/>
          </p:nvPr>
        </p:nvSpPr>
        <p:spPr>
          <a:xfrm>
            <a:off x="457200" y="1484785"/>
            <a:ext cx="8229600" cy="5112568"/>
          </a:xfrm>
        </p:spPr>
        <p:txBody>
          <a:bodyPr/>
          <a:lstStyle/>
          <a:p>
            <a:r>
              <a:rPr lang="zh-TW" altLang="en-US" dirty="0"/>
              <a:t>在車上播放中文安全說明影片</a:t>
            </a:r>
          </a:p>
          <a:p>
            <a:r>
              <a:rPr lang="zh-TW" altLang="en-US" dirty="0"/>
              <a:t>飛行員也會在熱氣球籃內講解安全須知</a:t>
            </a:r>
          </a:p>
          <a:p>
            <a:r>
              <a:rPr lang="zh-TW" altLang="en-US" dirty="0"/>
              <a:t>必要時工作人員會向遊客展示書面說明</a:t>
            </a:r>
            <a:endParaRPr lang="en-AU" dirty="0"/>
          </a:p>
        </p:txBody>
      </p:sp>
      <p:pic>
        <p:nvPicPr>
          <p:cNvPr id="4" name="Picture 3" descr="safety video.JPG">
            <a:hlinkClick r:id="rId2" action="ppaction://hlinkfile"/>
          </p:cNvPr>
          <p:cNvPicPr>
            <a:picLocks noChangeAspect="1"/>
          </p:cNvPicPr>
          <p:nvPr/>
        </p:nvPicPr>
        <p:blipFill>
          <a:blip r:embed="rId3" cstate="print"/>
          <a:stretch>
            <a:fillRect/>
          </a:stretch>
        </p:blipFill>
        <p:spPr>
          <a:xfrm>
            <a:off x="539552" y="3284984"/>
            <a:ext cx="4051868" cy="3024336"/>
          </a:xfrm>
          <a:prstGeom prst="rect">
            <a:avLst/>
          </a:prstGeom>
        </p:spPr>
      </p:pic>
      <p:pic>
        <p:nvPicPr>
          <p:cNvPr id="6" name="Picture 5" descr="pilot br.JPG">
            <a:hlinkClick r:id="rId4" action="ppaction://hlinkfile"/>
          </p:cNvPr>
          <p:cNvPicPr>
            <a:picLocks noChangeAspect="1"/>
          </p:cNvPicPr>
          <p:nvPr/>
        </p:nvPicPr>
        <p:blipFill>
          <a:blip r:embed="rId5" cstate="print"/>
          <a:stretch>
            <a:fillRect/>
          </a:stretch>
        </p:blipFill>
        <p:spPr>
          <a:xfrm>
            <a:off x="4788024" y="3294847"/>
            <a:ext cx="3456384" cy="301447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36104"/>
          </a:xfrm>
        </p:spPr>
        <p:style>
          <a:lnRef idx="2">
            <a:schemeClr val="accent6">
              <a:shade val="50000"/>
            </a:schemeClr>
          </a:lnRef>
          <a:fillRef idx="1">
            <a:schemeClr val="accent6"/>
          </a:fillRef>
          <a:effectRef idx="0">
            <a:schemeClr val="accent6"/>
          </a:effectRef>
          <a:fontRef idx="minor">
            <a:schemeClr val="lt1"/>
          </a:fontRef>
        </p:style>
        <p:txBody>
          <a:bodyPr>
            <a:noAutofit/>
          </a:bodyPr>
          <a:lstStyle/>
          <a:p>
            <a:r>
              <a:rPr lang="zh-TW" altLang="en-US" sz="3200" dirty="0"/>
              <a:t>在熱氣球籃內配有圖片和文字的安全說明</a:t>
            </a:r>
            <a:r>
              <a:rPr lang="en-US" altLang="ja-JP" sz="3200" dirty="0" smtClean="0"/>
              <a:t/>
            </a:r>
            <a:br>
              <a:rPr lang="en-US" altLang="ja-JP" sz="3200" dirty="0" smtClean="0"/>
            </a:br>
            <a:r>
              <a:rPr lang="en-US" altLang="ja-JP" sz="3200" dirty="0" smtClean="0"/>
              <a:t> In basket safety instruction</a:t>
            </a:r>
            <a:endParaRPr lang="en-AU" sz="3200" dirty="0"/>
          </a:p>
        </p:txBody>
      </p:sp>
      <p:pic>
        <p:nvPicPr>
          <p:cNvPr id="4" name="Content Placeholder 3" descr="inside basket.JPG"/>
          <p:cNvPicPr>
            <a:picLocks noGrp="1" noChangeAspect="1"/>
          </p:cNvPicPr>
          <p:nvPr>
            <p:ph idx="1"/>
          </p:nvPr>
        </p:nvPicPr>
        <p:blipFill>
          <a:blip r:embed="rId3" cstate="print"/>
          <a:stretch>
            <a:fillRect/>
          </a:stretch>
        </p:blipFill>
        <p:spPr>
          <a:xfrm>
            <a:off x="755576" y="1196752"/>
            <a:ext cx="3744416" cy="2808312"/>
          </a:xfrm>
        </p:spPr>
      </p:pic>
      <p:pic>
        <p:nvPicPr>
          <p:cNvPr id="5" name="Picture 4" descr="__.JPG"/>
          <p:cNvPicPr>
            <a:picLocks noChangeAspect="1"/>
          </p:cNvPicPr>
          <p:nvPr/>
        </p:nvPicPr>
        <p:blipFill>
          <a:blip r:embed="rId4" cstate="print"/>
          <a:stretch>
            <a:fillRect/>
          </a:stretch>
        </p:blipFill>
        <p:spPr>
          <a:xfrm>
            <a:off x="4499992" y="1176957"/>
            <a:ext cx="3888432" cy="2828107"/>
          </a:xfrm>
          <a:prstGeom prst="rect">
            <a:avLst/>
          </a:prstGeom>
        </p:spPr>
      </p:pic>
      <p:pic>
        <p:nvPicPr>
          <p:cNvPr id="8" name="Picture 7" descr="DSC00439.JPG"/>
          <p:cNvPicPr>
            <a:picLocks noChangeAspect="1"/>
          </p:cNvPicPr>
          <p:nvPr/>
        </p:nvPicPr>
        <p:blipFill>
          <a:blip r:embed="rId5" cstate="print"/>
          <a:srcRect l="24375" r="19375"/>
          <a:stretch>
            <a:fillRect/>
          </a:stretch>
        </p:blipFill>
        <p:spPr>
          <a:xfrm>
            <a:off x="755576" y="3933056"/>
            <a:ext cx="3780928" cy="2799341"/>
          </a:xfrm>
          <a:prstGeom prst="rect">
            <a:avLst/>
          </a:prstGeom>
        </p:spPr>
      </p:pic>
      <p:pic>
        <p:nvPicPr>
          <p:cNvPr id="7" name="Picture 6" descr="DSC00436.JPG"/>
          <p:cNvPicPr>
            <a:picLocks noChangeAspect="1"/>
          </p:cNvPicPr>
          <p:nvPr/>
        </p:nvPicPr>
        <p:blipFill>
          <a:blip r:embed="rId6" cstate="print"/>
          <a:srcRect l="6753" t="5457" r="51501" b="23603"/>
          <a:stretch>
            <a:fillRect/>
          </a:stretch>
        </p:blipFill>
        <p:spPr>
          <a:xfrm>
            <a:off x="4499992" y="3890923"/>
            <a:ext cx="3888432" cy="2850445"/>
          </a:xfrm>
          <a:prstGeom prst="rect">
            <a:avLst/>
          </a:prstGeom>
        </p:spPr>
      </p:pic>
    </p:spTree>
  </p:cSld>
  <p:clrMapOvr>
    <a:masterClrMapping/>
  </p:clrMapOvr>
  <p:transition advTm="1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38138"/>
          </a:xfrm>
        </p:spPr>
        <p:style>
          <a:lnRef idx="2">
            <a:schemeClr val="accent6">
              <a:shade val="50000"/>
            </a:schemeClr>
          </a:lnRef>
          <a:fillRef idx="1">
            <a:schemeClr val="accent6"/>
          </a:fillRef>
          <a:effectRef idx="0">
            <a:schemeClr val="accent6"/>
          </a:effectRef>
          <a:fontRef idx="minor">
            <a:schemeClr val="lt1"/>
          </a:fontRef>
        </p:style>
        <p:txBody>
          <a:bodyPr>
            <a:noAutofit/>
          </a:bodyPr>
          <a:lstStyle/>
          <a:p>
            <a:r>
              <a:rPr lang="zh-TW" altLang="en-US" sz="3200" dirty="0"/>
              <a:t>航空意外保險</a:t>
            </a:r>
            <a:r>
              <a:rPr lang="en-US" altLang="ja-JP" sz="3200" dirty="0" smtClean="0"/>
              <a:t/>
            </a:r>
            <a:br>
              <a:rPr lang="en-US" altLang="ja-JP" sz="3200" dirty="0" smtClean="0"/>
            </a:br>
            <a:r>
              <a:rPr lang="en-US" altLang="ja-JP" sz="3200" dirty="0" smtClean="0"/>
              <a:t> Air insurance </a:t>
            </a:r>
            <a:endParaRPr lang="en-AU" sz="3200" dirty="0"/>
          </a:p>
        </p:txBody>
      </p:sp>
      <p:sp>
        <p:nvSpPr>
          <p:cNvPr id="3" name="Content Placeholder 2"/>
          <p:cNvSpPr>
            <a:spLocks noGrp="1"/>
          </p:cNvSpPr>
          <p:nvPr>
            <p:ph idx="1"/>
          </p:nvPr>
        </p:nvSpPr>
        <p:spPr/>
        <p:txBody>
          <a:bodyPr>
            <a:normAutofit fontScale="85000" lnSpcReduction="10000"/>
          </a:bodyPr>
          <a:lstStyle/>
          <a:p>
            <a:r>
              <a:rPr lang="zh-CN" altLang="en-US" dirty="0">
                <a:latin typeface="PMingLiU" pitchFamily="18" charset="-120"/>
                <a:ea typeface="PMingLiU" pitchFamily="18" charset="-120"/>
              </a:rPr>
              <a:t>航空意外險是強制的，意外險承保單位必須經澳洲民航局認</a:t>
            </a:r>
            <a:r>
              <a:rPr lang="zh-CN" altLang="en-US" dirty="0" smtClean="0">
                <a:latin typeface="PMingLiU" pitchFamily="18" charset="-120"/>
                <a:ea typeface="PMingLiU" pitchFamily="18" charset="-120"/>
              </a:rPr>
              <a:t>可</a:t>
            </a:r>
            <a:r>
              <a:rPr lang="zh-CN" altLang="en-US" dirty="0">
                <a:latin typeface="PMingLiU" pitchFamily="18" charset="-120"/>
                <a:ea typeface="PMingLiU" pitchFamily="18" charset="-120"/>
              </a:rPr>
              <a:t> </a:t>
            </a:r>
            <a:r>
              <a:rPr lang="en-AU" altLang="zh-CN" dirty="0" smtClean="0">
                <a:latin typeface="PMingLiU" pitchFamily="18" charset="-120"/>
                <a:ea typeface="PMingLiU" pitchFamily="18" charset="-120"/>
              </a:rPr>
              <a:t>The </a:t>
            </a:r>
            <a:r>
              <a:rPr lang="en-AU" altLang="zh-CN" dirty="0">
                <a:latin typeface="PMingLiU" pitchFamily="18" charset="-120"/>
                <a:ea typeface="PMingLiU" pitchFamily="18" charset="-120"/>
              </a:rPr>
              <a:t>Civil Aviation (Carriers' Liability) Act</a:t>
            </a:r>
          </a:p>
          <a:p>
            <a:r>
              <a:rPr lang="zh-CN" altLang="en-US" dirty="0">
                <a:latin typeface="PMingLiU" pitchFamily="18" charset="-120"/>
                <a:ea typeface="PMingLiU" pitchFamily="18" charset="-120"/>
              </a:rPr>
              <a:t>航空意外險單人最高賠償</a:t>
            </a:r>
            <a:r>
              <a:rPr lang="en-US" altLang="zh-CN" dirty="0">
                <a:latin typeface="PMingLiU" pitchFamily="18" charset="-120"/>
                <a:ea typeface="PMingLiU" pitchFamily="18" charset="-120"/>
              </a:rPr>
              <a:t>72</a:t>
            </a:r>
            <a:r>
              <a:rPr lang="zh-CN" altLang="en-US" dirty="0">
                <a:latin typeface="PMingLiU" pitchFamily="18" charset="-120"/>
                <a:ea typeface="PMingLiU" pitchFamily="18" charset="-120"/>
              </a:rPr>
              <a:t>萬</a:t>
            </a:r>
            <a:r>
              <a:rPr lang="en-US" altLang="zh-CN" dirty="0">
                <a:latin typeface="PMingLiU" pitchFamily="18" charset="-120"/>
                <a:ea typeface="PMingLiU" pitchFamily="18" charset="-120"/>
              </a:rPr>
              <a:t>5</a:t>
            </a:r>
            <a:r>
              <a:rPr lang="zh-CN" altLang="en-US" dirty="0">
                <a:latin typeface="PMingLiU" pitchFamily="18" charset="-120"/>
                <a:ea typeface="PMingLiU" pitchFamily="18" charset="-120"/>
              </a:rPr>
              <a:t>千澳</a:t>
            </a:r>
            <a:r>
              <a:rPr lang="zh-CN" altLang="en-US" dirty="0" smtClean="0">
                <a:latin typeface="PMingLiU" pitchFamily="18" charset="-120"/>
                <a:ea typeface="PMingLiU" pitchFamily="18" charset="-120"/>
              </a:rPr>
              <a:t>元</a:t>
            </a:r>
            <a:endParaRPr lang="en-US" altLang="zh-CN" dirty="0" smtClean="0">
              <a:latin typeface="PMingLiU" pitchFamily="18" charset="-120"/>
              <a:ea typeface="PMingLiU" pitchFamily="18" charset="-120"/>
            </a:endParaRPr>
          </a:p>
          <a:p>
            <a:r>
              <a:rPr lang="zh-TW" altLang="en-US" dirty="0" smtClean="0"/>
              <a:t>對遊客造成損失的保險賠償，將不會受到任何違反相關安全知識所規定的影響，不管這些相關安全知識是根據任何澳洲國會法案還是由澳大利亞民航安全局所製定的。</a:t>
            </a:r>
            <a:endParaRPr lang="en-US" altLang="zh-TW" dirty="0" smtClean="0"/>
          </a:p>
          <a:p>
            <a:r>
              <a:rPr lang="zh-TW" altLang="en-US" dirty="0" smtClean="0"/>
              <a:t>不論運營商破產或清盤都將不會影響保險賠償的最終條件。熱氣球的擁有者或運營商將獨立承擔所造成的傷害</a:t>
            </a:r>
            <a:r>
              <a:rPr lang="en-US" altLang="zh-TW" dirty="0" smtClean="0"/>
              <a:t>/</a:t>
            </a:r>
            <a:r>
              <a:rPr lang="zh-TW" altLang="en-US" dirty="0" smtClean="0"/>
              <a:t>死亡</a:t>
            </a:r>
            <a:r>
              <a:rPr lang="en-US" altLang="zh-TW" dirty="0" smtClean="0"/>
              <a:t>/</a:t>
            </a:r>
            <a:r>
              <a:rPr lang="zh-TW" altLang="en-US" dirty="0" smtClean="0"/>
              <a:t>損害的責任</a:t>
            </a:r>
            <a:r>
              <a:rPr lang="en-US" altLang="ja-JP" dirty="0" smtClean="0"/>
              <a:t/>
            </a:r>
            <a:br>
              <a:rPr lang="en-US" altLang="ja-JP" dirty="0" smtClean="0"/>
            </a:br>
            <a:endParaRPr lang="en-AU"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zh-TW" altLang="en-US" dirty="0"/>
              <a:t>免責書，保險和填寫飛行名單</a:t>
            </a:r>
            <a:r>
              <a:rPr lang="en-US" altLang="ja-JP" dirty="0" smtClean="0"/>
              <a:t/>
            </a:r>
            <a:br>
              <a:rPr lang="en-US" altLang="ja-JP" dirty="0" smtClean="0"/>
            </a:br>
            <a:r>
              <a:rPr lang="en-US" altLang="ja-JP" dirty="0" smtClean="0"/>
              <a:t> Waiver, </a:t>
            </a:r>
            <a:r>
              <a:rPr lang="en-US" altLang="zh-CN" dirty="0" smtClean="0"/>
              <a:t>insurance </a:t>
            </a:r>
            <a:r>
              <a:rPr lang="en-US" altLang="ja-JP" dirty="0" smtClean="0"/>
              <a:t>&amp; flight manifest</a:t>
            </a:r>
            <a:endParaRPr lang="en-AU" dirty="0"/>
          </a:p>
        </p:txBody>
      </p:sp>
      <p:sp>
        <p:nvSpPr>
          <p:cNvPr id="3" name="Content Placeholder 2"/>
          <p:cNvSpPr>
            <a:spLocks noGrp="1"/>
          </p:cNvSpPr>
          <p:nvPr>
            <p:ph idx="1"/>
          </p:nvPr>
        </p:nvSpPr>
        <p:spPr>
          <a:xfrm>
            <a:off x="323528" y="1628800"/>
            <a:ext cx="8496944" cy="4536504"/>
          </a:xfrm>
        </p:spPr>
        <p:txBody>
          <a:bodyPr>
            <a:normAutofit/>
          </a:bodyPr>
          <a:lstStyle/>
          <a:p>
            <a:pPr>
              <a:buNone/>
            </a:pPr>
            <a:endParaRPr lang="en-AU" sz="1800" dirty="0" smtClean="0"/>
          </a:p>
          <a:p>
            <a:pPr algn="ctr">
              <a:buNone/>
            </a:pPr>
            <a:r>
              <a:rPr lang="zh-TW" altLang="en-US" sz="2800" dirty="0">
                <a:solidFill>
                  <a:srgbClr val="FF0000"/>
                </a:solidFill>
              </a:rPr>
              <a:t>不需要簽署任何免責書</a:t>
            </a:r>
            <a:r>
              <a:rPr lang="ja-JP" altLang="en-US" sz="2800" dirty="0" smtClean="0">
                <a:solidFill>
                  <a:srgbClr val="FF0000"/>
                </a:solidFill>
              </a:rPr>
              <a:t>。</a:t>
            </a:r>
            <a:endParaRPr lang="en-US" altLang="ja-JP" sz="2800" dirty="0" smtClean="0">
              <a:solidFill>
                <a:srgbClr val="FF0000"/>
              </a:solidFill>
            </a:endParaRPr>
          </a:p>
          <a:p>
            <a:pPr algn="ctr">
              <a:buNone/>
            </a:pPr>
            <a:endParaRPr lang="en-US" altLang="ja-JP" sz="2800" dirty="0" smtClean="0"/>
          </a:p>
          <a:p>
            <a:r>
              <a:rPr lang="zh-TW" altLang="en-US" sz="2800" dirty="0"/>
              <a:t>澳洲民航法（</a:t>
            </a:r>
            <a:r>
              <a:rPr lang="en-US" altLang="zh-TW" sz="2800" dirty="0"/>
              <a:t>The Civil Aviation Act </a:t>
            </a:r>
            <a:r>
              <a:rPr lang="zh-TW" altLang="en-US" sz="2800" dirty="0"/>
              <a:t>）規定航空意外保險是強制的，所有航空運作公司必須給客人購買經民航局認可的航空保險。</a:t>
            </a:r>
          </a:p>
          <a:p>
            <a:r>
              <a:rPr lang="zh-TW" altLang="en-US" sz="2800" dirty="0"/>
              <a:t>所有乘客必須按照澳洲民航局規定填寫飛行名單。</a:t>
            </a:r>
            <a:endParaRPr lang="en-US" altLang="ja-JP" sz="280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zh-TW" altLang="en-US" sz="3200" dirty="0"/>
              <a:t>藥物和酒精檢測</a:t>
            </a:r>
            <a:r>
              <a:rPr lang="en-US" altLang="ja-JP" sz="3200" dirty="0" smtClean="0"/>
              <a:t/>
            </a:r>
            <a:br>
              <a:rPr lang="en-US" altLang="ja-JP" sz="3200" dirty="0" smtClean="0"/>
            </a:br>
            <a:r>
              <a:rPr lang="en-AU" sz="3200" dirty="0" smtClean="0"/>
              <a:t> A drug and alcohol check</a:t>
            </a:r>
            <a:endParaRPr lang="en-AU" sz="3200" dirty="0"/>
          </a:p>
        </p:txBody>
      </p:sp>
      <p:sp>
        <p:nvSpPr>
          <p:cNvPr id="3" name="Content Placeholder 2"/>
          <p:cNvSpPr>
            <a:spLocks noGrp="1"/>
          </p:cNvSpPr>
          <p:nvPr>
            <p:ph idx="1"/>
          </p:nvPr>
        </p:nvSpPr>
        <p:spPr/>
        <p:txBody>
          <a:bodyPr>
            <a:normAutofit/>
          </a:bodyPr>
          <a:lstStyle/>
          <a:p>
            <a:r>
              <a:rPr lang="zh-CN" altLang="en-US" dirty="0"/>
              <a:t>本公司所有員工嚴格遵守澳洲民航局對藥物和酒精管理的規定（</a:t>
            </a:r>
            <a:r>
              <a:rPr lang="en-AU" altLang="zh-CN" dirty="0"/>
              <a:t>Drug and Alcohol Management Program – DAMP</a:t>
            </a:r>
            <a:r>
              <a:rPr lang="zh-CN" altLang="en-AU" dirty="0"/>
              <a:t>） 。</a:t>
            </a:r>
            <a:r>
              <a:rPr lang="zh-CN" altLang="en-US" dirty="0"/>
              <a:t>澳洲民航局官員會不定期的來我公司進行抽查。本公司也有嚴格規定，委派專人對員工進行類似的抽查。</a:t>
            </a:r>
            <a:endParaRPr lang="en-A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zh-TW" altLang="en-US" dirty="0">
                <a:latin typeface="MS Gothic" pitchFamily="49" charset="-128"/>
                <a:ea typeface="MS Gothic" pitchFamily="49" charset="-128"/>
              </a:rPr>
              <a:t>疲勞管理體系</a:t>
            </a:r>
            <a:r>
              <a:rPr lang="en-AU" dirty="0" smtClean="0"/>
              <a:t/>
            </a:r>
            <a:br>
              <a:rPr lang="en-AU" dirty="0" smtClean="0"/>
            </a:br>
            <a:r>
              <a:rPr lang="en-AU" dirty="0" smtClean="0"/>
              <a:t>Fatigue Risk Management Scheme</a:t>
            </a:r>
            <a:endParaRPr lang="en-AU" dirty="0"/>
          </a:p>
        </p:txBody>
      </p:sp>
      <p:sp>
        <p:nvSpPr>
          <p:cNvPr id="3" name="Content Placeholder 2"/>
          <p:cNvSpPr>
            <a:spLocks noGrp="1"/>
          </p:cNvSpPr>
          <p:nvPr>
            <p:ph idx="1"/>
          </p:nvPr>
        </p:nvSpPr>
        <p:spPr>
          <a:xfrm>
            <a:off x="457200" y="1855365"/>
            <a:ext cx="8229600" cy="4525963"/>
          </a:xfrm>
        </p:spPr>
        <p:txBody>
          <a:bodyPr>
            <a:normAutofit/>
          </a:bodyPr>
          <a:lstStyle/>
          <a:p>
            <a:r>
              <a:rPr lang="zh-TW" altLang="en-US" dirty="0">
                <a:latin typeface="+mj-ea"/>
                <a:ea typeface="+mj-ea"/>
              </a:rPr>
              <a:t>根據民航局規定，使用先進的疲勞管理系統來安排飛行員的工作排班表。</a:t>
            </a:r>
          </a:p>
          <a:p>
            <a:r>
              <a:rPr lang="zh-TW" altLang="en-US" dirty="0">
                <a:latin typeface="+mj-ea"/>
                <a:ea typeface="+mj-ea"/>
              </a:rPr>
              <a:t> </a:t>
            </a:r>
            <a:r>
              <a:rPr lang="en-US" altLang="zh-TW" dirty="0">
                <a:latin typeface="+mj-ea"/>
                <a:ea typeface="+mj-ea"/>
              </a:rPr>
              <a:t>FRMS</a:t>
            </a:r>
            <a:r>
              <a:rPr lang="zh-TW" altLang="en-US" dirty="0">
                <a:latin typeface="+mj-ea"/>
                <a:ea typeface="+mj-ea"/>
              </a:rPr>
              <a:t>（</a:t>
            </a:r>
            <a:r>
              <a:rPr lang="en-US" altLang="zh-TW" dirty="0">
                <a:latin typeface="+mj-ea"/>
                <a:ea typeface="+mj-ea"/>
              </a:rPr>
              <a:t>Fatigue Risk Management Scheme</a:t>
            </a:r>
            <a:r>
              <a:rPr lang="zh-TW" altLang="en-US" dirty="0">
                <a:latin typeface="+mj-ea"/>
                <a:ea typeface="+mj-ea"/>
              </a:rPr>
              <a:t>）這套系統是由南澳大學基於睡眠研究開發的。</a:t>
            </a:r>
          </a:p>
          <a:p>
            <a:r>
              <a:rPr lang="zh-TW" altLang="en-US" dirty="0">
                <a:latin typeface="+mj-ea"/>
                <a:ea typeface="+mj-ea"/>
              </a:rPr>
              <a:t>公司其他員工包括：地勤人員和客車司機的工作排班表也基於此。</a:t>
            </a:r>
            <a:endParaRPr lang="en-US" altLang="ja-JP" dirty="0" smtClean="0">
              <a:latin typeface="+mj-ea"/>
              <a:ea typeface="+mj-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80120"/>
          </a:xfrm>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zh-TW" altLang="en-US" sz="3600" dirty="0"/>
              <a:t>熱氣球飛行中的間距有嚴格規定</a:t>
            </a:r>
            <a:r>
              <a:rPr lang="en-US" altLang="ja-JP" sz="3600" dirty="0" smtClean="0"/>
              <a:t/>
            </a:r>
            <a:br>
              <a:rPr lang="en-US" altLang="ja-JP" sz="3600" dirty="0" smtClean="0"/>
            </a:br>
            <a:r>
              <a:rPr lang="en-US" altLang="ja-JP" sz="3600" dirty="0" smtClean="0"/>
              <a:t> Flight separation</a:t>
            </a:r>
            <a:endParaRPr lang="en-AU" sz="3600" dirty="0"/>
          </a:p>
        </p:txBody>
      </p:sp>
      <p:sp>
        <p:nvSpPr>
          <p:cNvPr id="3" name="Content Placeholder 2"/>
          <p:cNvSpPr>
            <a:spLocks noGrp="1"/>
          </p:cNvSpPr>
          <p:nvPr>
            <p:ph idx="1"/>
          </p:nvPr>
        </p:nvSpPr>
        <p:spPr>
          <a:xfrm>
            <a:off x="457200" y="980728"/>
            <a:ext cx="8229600" cy="5688632"/>
          </a:xfrm>
        </p:spPr>
        <p:txBody>
          <a:bodyPr>
            <a:noAutofit/>
          </a:bodyPr>
          <a:lstStyle/>
          <a:p>
            <a:pPr>
              <a:buNone/>
            </a:pPr>
            <a:endParaRPr lang="ja-JP" altLang="en-US" sz="1200" dirty="0" smtClean="0"/>
          </a:p>
          <a:p>
            <a:r>
              <a:rPr lang="zh-TW" altLang="en-US" sz="2400" dirty="0"/>
              <a:t>澳洲民航局頒布的航空法第</a:t>
            </a:r>
            <a:r>
              <a:rPr lang="en-US" altLang="zh-TW" sz="2400" dirty="0"/>
              <a:t>163</a:t>
            </a:r>
            <a:r>
              <a:rPr lang="zh-TW" altLang="en-US" sz="2400" dirty="0"/>
              <a:t>條規定所有飛行器必須保持一定的間距飛行。</a:t>
            </a:r>
          </a:p>
          <a:p>
            <a:r>
              <a:rPr lang="en-US" altLang="zh-TW" sz="2400" dirty="0"/>
              <a:t>1. </a:t>
            </a:r>
            <a:r>
              <a:rPr lang="zh-TW" altLang="en-US" sz="2400" dirty="0"/>
              <a:t>還沒有起飛的飛行器必須給已在空中的飛行器讓位。</a:t>
            </a:r>
          </a:p>
          <a:p>
            <a:r>
              <a:rPr lang="en-US" altLang="zh-TW" sz="2400" dirty="0"/>
              <a:t>2. </a:t>
            </a:r>
            <a:r>
              <a:rPr lang="zh-TW" altLang="en-US" sz="2400" dirty="0"/>
              <a:t>在飛行中在相對高空的熱氣球必須給相對低空的熱氣球讓位。</a:t>
            </a:r>
          </a:p>
          <a:p>
            <a:r>
              <a:rPr lang="en-US" altLang="zh-TW" sz="2400" dirty="0"/>
              <a:t>3. </a:t>
            </a:r>
            <a:r>
              <a:rPr lang="zh-TW" altLang="en-US" sz="2400" dirty="0"/>
              <a:t>飛行員必須保證在空中的熱氣球的球囊不互相接觸。 </a:t>
            </a:r>
            <a:endParaRPr lang="en-US" altLang="zh-TW" sz="2400" dirty="0"/>
          </a:p>
          <a:p>
            <a:pPr marL="0" indent="0">
              <a:buNone/>
            </a:pPr>
            <a:endParaRPr lang="en-US" altLang="zh-TW" sz="2400" dirty="0" smtClean="0"/>
          </a:p>
          <a:p>
            <a:pPr marL="0" indent="0">
              <a:buNone/>
            </a:pPr>
            <a:r>
              <a:rPr lang="zh-TW" altLang="en-US" sz="2400" dirty="0" smtClean="0"/>
              <a:t>＊</a:t>
            </a:r>
            <a:r>
              <a:rPr lang="zh-TW" altLang="en-US" sz="2400" dirty="0"/>
              <a:t>不遵守以上規定的飛行員的執照可能被永久取消。</a:t>
            </a:r>
            <a:r>
              <a:rPr lang="en-US" altLang="ja-JP" sz="2400" dirty="0" smtClean="0"/>
              <a:t>	</a:t>
            </a:r>
          </a:p>
          <a:p>
            <a:pPr marL="0" indent="0">
              <a:buNone/>
            </a:pPr>
            <a:r>
              <a:rPr lang="zh-TW" altLang="en-US" sz="2400" dirty="0" smtClean="0">
                <a:solidFill>
                  <a:srgbClr val="FF0000"/>
                </a:solidFill>
              </a:rPr>
              <a:t>各</a:t>
            </a:r>
            <a:r>
              <a:rPr lang="zh-CN" altLang="en-US" sz="2400" dirty="0" smtClean="0">
                <a:solidFill>
                  <a:srgbClr val="FF0000"/>
                </a:solidFill>
              </a:rPr>
              <a:t>家</a:t>
            </a:r>
            <a:r>
              <a:rPr lang="zh-TW" altLang="en-US" sz="2400" dirty="0" smtClean="0">
                <a:solidFill>
                  <a:srgbClr val="FF0000"/>
                </a:solidFill>
              </a:rPr>
              <a:t>公</a:t>
            </a:r>
            <a:r>
              <a:rPr lang="zh-TW" altLang="en-US" sz="2400" dirty="0">
                <a:solidFill>
                  <a:srgbClr val="FF0000"/>
                </a:solidFill>
              </a:rPr>
              <a:t>司之間的熱氣球上的飛行員也必須保持無線電通訊，包括熱氣球飛行的路線和所在位置</a:t>
            </a:r>
            <a:endParaRPr lang="ja-JP" altLang="en-US" sz="16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style>
          <a:lnRef idx="2">
            <a:schemeClr val="accent6">
              <a:shade val="50000"/>
            </a:schemeClr>
          </a:lnRef>
          <a:fillRef idx="1">
            <a:schemeClr val="accent6"/>
          </a:fillRef>
          <a:effectRef idx="0">
            <a:schemeClr val="accent6"/>
          </a:effectRef>
          <a:fontRef idx="minor">
            <a:schemeClr val="lt1"/>
          </a:fontRef>
        </p:style>
        <p:txBody>
          <a:bodyPr>
            <a:noAutofit/>
          </a:bodyPr>
          <a:lstStyle/>
          <a:p>
            <a:r>
              <a:rPr lang="zh-TW" altLang="en-US" sz="2800" dirty="0"/>
              <a:t>澳洲和其他國家在熱氣球運作體制上的區別</a:t>
            </a:r>
            <a:r>
              <a:rPr lang="en-US" altLang="ja-JP" sz="2800" dirty="0" smtClean="0"/>
              <a:t/>
            </a:r>
            <a:br>
              <a:rPr lang="en-US" altLang="ja-JP" sz="2800" dirty="0" smtClean="0"/>
            </a:br>
            <a:r>
              <a:rPr lang="en-US" altLang="ja-JP" sz="2800" dirty="0" smtClean="0"/>
              <a:t> What is different between HA and other country? </a:t>
            </a:r>
            <a:endParaRPr lang="en-AU" sz="2800" dirty="0"/>
          </a:p>
        </p:txBody>
      </p:sp>
      <p:sp>
        <p:nvSpPr>
          <p:cNvPr id="3" name="Content Placeholder 2"/>
          <p:cNvSpPr>
            <a:spLocks noGrp="1"/>
          </p:cNvSpPr>
          <p:nvPr>
            <p:ph idx="1"/>
          </p:nvPr>
        </p:nvSpPr>
        <p:spPr>
          <a:xfrm>
            <a:off x="467544" y="1268761"/>
            <a:ext cx="8219256" cy="3528392"/>
          </a:xfrm>
        </p:spPr>
        <p:txBody>
          <a:bodyPr>
            <a:normAutofit/>
          </a:bodyPr>
          <a:lstStyle/>
          <a:p>
            <a:pPr>
              <a:buNone/>
            </a:pPr>
            <a:endParaRPr lang="en-US" altLang="ja-JP" sz="2000" dirty="0" smtClean="0"/>
          </a:p>
          <a:p>
            <a:pPr>
              <a:buNone/>
            </a:pPr>
            <a:endParaRPr lang="en-US" altLang="ja-JP" sz="2000" dirty="0" smtClean="0"/>
          </a:p>
          <a:p>
            <a:pPr>
              <a:buNone/>
            </a:pPr>
            <a:endParaRPr lang="en-US" altLang="ja-JP" sz="2000" dirty="0" smtClean="0"/>
          </a:p>
          <a:p>
            <a:pPr>
              <a:buNone/>
            </a:pPr>
            <a:endParaRPr lang="en-US" altLang="ja-JP" sz="2000" dirty="0" smtClean="0"/>
          </a:p>
          <a:p>
            <a:pPr>
              <a:buNone/>
            </a:pPr>
            <a:endParaRPr lang="en-US" altLang="ja-JP" sz="2000" dirty="0" smtClean="0"/>
          </a:p>
          <a:p>
            <a:pPr>
              <a:buNone/>
            </a:pPr>
            <a:endParaRPr lang="en-US" altLang="ja-JP" sz="2000" dirty="0" smtClean="0"/>
          </a:p>
          <a:p>
            <a:pPr>
              <a:buNone/>
            </a:pPr>
            <a:endParaRPr lang="en-US" altLang="ja-JP" sz="2000" dirty="0" smtClean="0"/>
          </a:p>
          <a:p>
            <a:pPr>
              <a:buNone/>
            </a:pPr>
            <a:endParaRPr lang="en-US" altLang="ja-JP" sz="2000" dirty="0" smtClean="0"/>
          </a:p>
          <a:p>
            <a:pPr>
              <a:buNone/>
            </a:pPr>
            <a:endParaRPr lang="en-US" altLang="ja-JP" sz="2000" dirty="0" smtClean="0"/>
          </a:p>
          <a:p>
            <a:pPr>
              <a:buNone/>
            </a:pPr>
            <a:endParaRPr lang="en-US" altLang="ja-JP" sz="2000" dirty="0" smtClean="0"/>
          </a:p>
        </p:txBody>
      </p:sp>
      <p:graphicFrame>
        <p:nvGraphicFramePr>
          <p:cNvPr id="5" name="Table 4"/>
          <p:cNvGraphicFramePr>
            <a:graphicFrameLocks noGrp="1"/>
          </p:cNvGraphicFramePr>
          <p:nvPr>
            <p:extLst>
              <p:ext uri="{D42A27DB-BD31-4B8C-83A1-F6EECF244321}">
                <p14:modId xmlns:p14="http://schemas.microsoft.com/office/powerpoint/2010/main" val="2757942714"/>
              </p:ext>
            </p:extLst>
          </p:nvPr>
        </p:nvGraphicFramePr>
        <p:xfrm>
          <a:off x="467544" y="1556792"/>
          <a:ext cx="6840760" cy="4608511"/>
        </p:xfrm>
        <a:graphic>
          <a:graphicData uri="http://schemas.openxmlformats.org/drawingml/2006/table">
            <a:tbl>
              <a:tblPr firstRow="1" bandRow="1">
                <a:tableStyleId>{93296810-A885-4BE3-A3E7-6D5BEEA58F35}</a:tableStyleId>
              </a:tblPr>
              <a:tblGrid>
                <a:gridCol w="1368152"/>
                <a:gridCol w="1368152"/>
                <a:gridCol w="1368152"/>
                <a:gridCol w="1368152"/>
                <a:gridCol w="1368152"/>
              </a:tblGrid>
              <a:tr h="1207825">
                <a:tc>
                  <a:txBody>
                    <a:bodyPr/>
                    <a:lstStyle/>
                    <a:p>
                      <a:pPr algn="l" fontAlgn="b"/>
                      <a:r>
                        <a:rPr lang="en-AU" sz="1800" b="0" u="none" strike="noStrike" dirty="0"/>
                        <a:t> </a:t>
                      </a:r>
                      <a:endParaRPr lang="en-AU" sz="1800" b="0" i="0" u="none" strike="noStrike" dirty="0">
                        <a:solidFill>
                          <a:srgbClr val="000000"/>
                        </a:solidFill>
                        <a:latin typeface="Calibri"/>
                      </a:endParaRPr>
                    </a:p>
                  </a:txBody>
                  <a:tcPr marL="7620" marR="7620" marT="7620" marB="0" anchor="b"/>
                </a:tc>
                <a:tc>
                  <a:txBody>
                    <a:bodyPr/>
                    <a:lstStyle/>
                    <a:p>
                      <a:pPr algn="ctr" fontAlgn="b"/>
                      <a:r>
                        <a:rPr lang="zh-CN" altLang="en-US" sz="1800" b="0" i="0" u="none" strike="noStrike" dirty="0" smtClean="0">
                          <a:solidFill>
                            <a:schemeClr val="lt1"/>
                          </a:solidFill>
                          <a:latin typeface="+mn-lt"/>
                        </a:rPr>
                        <a:t>澳大利亞</a:t>
                      </a:r>
                      <a:endParaRPr lang="en-US" altLang="ja-JP" sz="1800" b="0" i="0" u="none" strike="noStrike" dirty="0" smtClean="0">
                        <a:solidFill>
                          <a:schemeClr val="bg1"/>
                        </a:solidFill>
                        <a:latin typeface="Calibri"/>
                      </a:endParaRPr>
                    </a:p>
                    <a:p>
                      <a:pPr algn="ctr" fontAlgn="b"/>
                      <a:endParaRPr lang="ja-JP" altLang="en-US" sz="1800" b="0" i="0" u="none" strike="noStrike" dirty="0">
                        <a:solidFill>
                          <a:schemeClr val="bg1"/>
                        </a:solidFill>
                        <a:latin typeface="Calibri"/>
                      </a:endParaRPr>
                    </a:p>
                  </a:txBody>
                  <a:tcPr marL="7620" marR="7620" marT="7620" marB="0" anchor="b"/>
                </a:tc>
                <a:tc>
                  <a:txBody>
                    <a:bodyPr/>
                    <a:lstStyle/>
                    <a:p>
                      <a:pPr algn="ctr" fontAlgn="b"/>
                      <a:r>
                        <a:rPr lang="en-US" altLang="ja-JP" sz="1800" b="0" u="none" strike="noStrike" dirty="0" smtClean="0"/>
                        <a:t/>
                      </a:r>
                      <a:br>
                        <a:rPr lang="en-US" altLang="ja-JP" sz="1800" b="0" u="none" strike="noStrike" dirty="0" smtClean="0"/>
                      </a:br>
                      <a:r>
                        <a:rPr lang="zh-CN" altLang="en-US" sz="1800" b="0" u="none" strike="noStrike" dirty="0" smtClean="0"/>
                        <a:t>土耳其</a:t>
                      </a:r>
                      <a:r>
                        <a:rPr lang="ja-JP" altLang="en-US" sz="1800" b="0" u="none" strike="noStrike" dirty="0"/>
                        <a:t>　</a:t>
                      </a:r>
                      <a:endParaRPr lang="en-US" altLang="ja-JP" sz="1800" b="0" u="none" strike="noStrike" dirty="0" smtClean="0"/>
                    </a:p>
                    <a:p>
                      <a:pPr algn="ctr" fontAlgn="b"/>
                      <a:endParaRPr lang="ja-JP" altLang="en-US" sz="1800" b="0" i="0" u="none" strike="noStrike" dirty="0">
                        <a:solidFill>
                          <a:srgbClr val="000000"/>
                        </a:solidFill>
                        <a:latin typeface="Calibri"/>
                      </a:endParaRPr>
                    </a:p>
                  </a:txBody>
                  <a:tcPr marL="7620" marR="7620" marT="7620" marB="0" anchor="b"/>
                </a:tc>
                <a:tc>
                  <a:txBody>
                    <a:bodyPr/>
                    <a:lstStyle/>
                    <a:p>
                      <a:pPr algn="ctr" fontAlgn="b"/>
                      <a:r>
                        <a:rPr lang="en-US" altLang="ja-JP" sz="1800" b="0" u="none" strike="noStrike" dirty="0" smtClean="0"/>
                        <a:t/>
                      </a:r>
                      <a:br>
                        <a:rPr lang="en-US" altLang="ja-JP" sz="1800" b="0" u="none" strike="noStrike" dirty="0" smtClean="0"/>
                      </a:br>
                      <a:r>
                        <a:rPr lang="zh-CN" altLang="en-US" sz="1800" b="0" u="none" strike="noStrike" dirty="0" smtClean="0"/>
                        <a:t>埃及</a:t>
                      </a:r>
                      <a:endParaRPr lang="en-US" altLang="ja-JP" sz="1800" b="0" u="none" strike="noStrike" dirty="0" smtClean="0"/>
                    </a:p>
                    <a:p>
                      <a:pPr algn="ctr" fontAlgn="b"/>
                      <a:endParaRPr lang="ja-JP" altLang="en-US" sz="1800" b="0" i="0" u="none" strike="noStrike" dirty="0">
                        <a:solidFill>
                          <a:srgbClr val="000000"/>
                        </a:solidFill>
                        <a:latin typeface="Calibri"/>
                      </a:endParaRPr>
                    </a:p>
                  </a:txBody>
                  <a:tcPr marL="7620" marR="7620" marT="7620" marB="0" anchor="b"/>
                </a:tc>
                <a:tc>
                  <a:txBody>
                    <a:bodyPr/>
                    <a:lstStyle/>
                    <a:p>
                      <a:pPr algn="ctr" fontAlgn="b"/>
                      <a:r>
                        <a:rPr lang="en-US" altLang="ja-JP" sz="1800" b="0" u="none" strike="noStrike" dirty="0" smtClean="0"/>
                        <a:t/>
                      </a:r>
                      <a:br>
                        <a:rPr lang="en-US" altLang="ja-JP" sz="1800" b="0" u="none" strike="noStrike" dirty="0" smtClean="0"/>
                      </a:br>
                      <a:r>
                        <a:rPr lang="zh-CN" altLang="en-US" sz="1800" b="0" u="none" strike="noStrike" dirty="0" smtClean="0"/>
                        <a:t>坦桑尼亞</a:t>
                      </a:r>
                      <a:endParaRPr lang="en-US" altLang="ja-JP" sz="1800" b="0" u="none" strike="noStrike" dirty="0" smtClean="0"/>
                    </a:p>
                    <a:p>
                      <a:pPr algn="ctr" fontAlgn="b"/>
                      <a:endParaRPr lang="ja-JP" altLang="en-US" sz="1800" b="0" i="0" u="none" strike="noStrike" dirty="0">
                        <a:solidFill>
                          <a:srgbClr val="000000"/>
                        </a:solidFill>
                        <a:latin typeface="Calibri"/>
                      </a:endParaRPr>
                    </a:p>
                  </a:txBody>
                  <a:tcPr marL="7620" marR="7620" marT="7620" marB="0" anchor="b"/>
                </a:tc>
              </a:tr>
              <a:tr h="1133562">
                <a:tc>
                  <a:txBody>
                    <a:bodyPr/>
                    <a:lstStyle/>
                    <a:p>
                      <a:pPr algn="ctr" fontAlgn="b"/>
                      <a:r>
                        <a:rPr lang="zh-CN" altLang="en-US" sz="1800" b="0" u="none" strike="noStrike" dirty="0" smtClean="0"/>
                        <a:t>飛行法定制</a:t>
                      </a:r>
                      <a:r>
                        <a:rPr lang="en-US" altLang="ja-JP" sz="1800" b="0" i="0" u="none" strike="noStrike" dirty="0" smtClean="0">
                          <a:solidFill>
                            <a:srgbClr val="000000"/>
                          </a:solidFill>
                          <a:latin typeface="Calibri"/>
                        </a:rPr>
                        <a:t>Regulation</a:t>
                      </a:r>
                    </a:p>
                    <a:p>
                      <a:pPr algn="ctr" fontAlgn="b"/>
                      <a:endParaRPr lang="ja-JP" altLang="en-US" sz="1800" b="0" i="0" u="none" strike="noStrike" dirty="0">
                        <a:solidFill>
                          <a:srgbClr val="000000"/>
                        </a:solidFill>
                        <a:latin typeface="Calibri"/>
                      </a:endParaRPr>
                    </a:p>
                  </a:txBody>
                  <a:tcPr marL="7620" marR="7620" marT="7620" marB="0" anchor="b"/>
                </a:tc>
                <a:tc>
                  <a:txBody>
                    <a:bodyPr/>
                    <a:lstStyle/>
                    <a:p>
                      <a:pPr algn="ctr" fontAlgn="b"/>
                      <a:r>
                        <a:rPr lang="zh-TW" altLang="en-US" sz="1800" b="0" u="none" strike="noStrike" dirty="0" smtClean="0"/>
                        <a:t>澳大利亞航空局</a:t>
                      </a:r>
                      <a:endParaRPr lang="en-US" altLang="ja-JP" sz="1800" b="0" u="none" strike="noStrike" dirty="0" smtClean="0"/>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zh-CN" altLang="en-US" sz="1800" b="0" i="0" u="none" strike="noStrike" dirty="0" smtClean="0">
                          <a:solidFill>
                            <a:schemeClr val="dk1"/>
                          </a:solidFill>
                          <a:latin typeface="+mn-lt"/>
                        </a:rPr>
                        <a:t>民間協會</a:t>
                      </a:r>
                      <a:endParaRPr lang="ja-JP" altLang="en-US" sz="1800" b="0" i="0" u="none" strike="noStrike" dirty="0" smtClean="0">
                        <a:solidFill>
                          <a:srgbClr val="000000"/>
                        </a:solidFill>
                        <a:latin typeface="+mn-lt"/>
                      </a:endParaRPr>
                    </a:p>
                    <a:p>
                      <a:pPr algn="ctr" fontAlgn="b"/>
                      <a:endParaRPr lang="ja-JP" altLang="en-US" sz="1800" b="0" i="0" u="none" strike="noStrike" dirty="0">
                        <a:solidFill>
                          <a:srgbClr val="000000"/>
                        </a:solidFill>
                        <a:latin typeface="Calibri"/>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zh-CN" altLang="en-US" sz="1800" b="0" i="0" u="none" strike="noStrike" dirty="0" smtClean="0">
                          <a:solidFill>
                            <a:schemeClr val="dk1"/>
                          </a:solidFill>
                          <a:latin typeface="+mn-lt"/>
                        </a:rPr>
                        <a:t>民間協會</a:t>
                      </a:r>
                      <a:endParaRPr lang="ja-JP" altLang="en-US" sz="1800" b="0" i="0" u="none" strike="noStrike" dirty="0" smtClean="0">
                        <a:solidFill>
                          <a:srgbClr val="000000"/>
                        </a:solidFill>
                        <a:latin typeface="+mn-lt"/>
                      </a:endParaRPr>
                    </a:p>
                    <a:p>
                      <a:pPr algn="ctr" fontAlgn="b"/>
                      <a:endParaRPr lang="ja-JP" altLang="en-US" sz="1800" b="0" i="0" u="none" strike="noStrike" dirty="0">
                        <a:solidFill>
                          <a:srgbClr val="000000"/>
                        </a:solidFill>
                        <a:latin typeface="Calibri"/>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zh-CN" altLang="en-US" sz="1800" b="0" i="0" u="none" strike="noStrike" dirty="0" smtClean="0">
                          <a:solidFill>
                            <a:schemeClr val="dk1"/>
                          </a:solidFill>
                          <a:latin typeface="+mn-lt"/>
                        </a:rPr>
                        <a:t>民間協會</a:t>
                      </a:r>
                      <a:endParaRPr lang="ja-JP" altLang="en-US" sz="1800" b="0" i="0" u="none" strike="noStrike" dirty="0" smtClean="0">
                        <a:solidFill>
                          <a:srgbClr val="000000"/>
                        </a:solidFill>
                        <a:latin typeface="+mn-lt"/>
                      </a:endParaRPr>
                    </a:p>
                    <a:p>
                      <a:pPr algn="ctr" fontAlgn="b"/>
                      <a:endParaRPr lang="ja-JP" altLang="en-US" sz="1800" b="0" i="0" u="none" strike="noStrike" dirty="0">
                        <a:solidFill>
                          <a:srgbClr val="000000"/>
                        </a:solidFill>
                        <a:latin typeface="Calibri"/>
                      </a:endParaRPr>
                    </a:p>
                  </a:txBody>
                  <a:tcPr marL="7620" marR="7620" marT="7620" marB="0" anchor="b"/>
                </a:tc>
              </a:tr>
              <a:tr h="1133562">
                <a:tc>
                  <a:txBody>
                    <a:bodyPr/>
                    <a:lstStyle/>
                    <a:p>
                      <a:pPr algn="ctr" fontAlgn="b"/>
                      <a:r>
                        <a:rPr lang="zh-CN" altLang="en-US" sz="1800" b="0" u="none" strike="noStrike" dirty="0" smtClean="0"/>
                        <a:t>飛行員資格</a:t>
                      </a:r>
                      <a:r>
                        <a:rPr lang="en-US" altLang="ja-JP" sz="1800" b="0" u="none" strike="noStrike" dirty="0" smtClean="0"/>
                        <a:t/>
                      </a:r>
                      <a:br>
                        <a:rPr lang="en-US" altLang="ja-JP" sz="1800" b="0" u="none" strike="noStrike" dirty="0" smtClean="0"/>
                      </a:br>
                      <a:r>
                        <a:rPr lang="en-AU" altLang="ja-JP" sz="1800" b="0" u="none" strike="noStrike" dirty="0" smtClean="0"/>
                        <a:t>Q</a:t>
                      </a:r>
                      <a:r>
                        <a:rPr lang="en-AU" sz="1800" b="0" dirty="0" smtClean="0"/>
                        <a:t>ualification of the pilot</a:t>
                      </a:r>
                    </a:p>
                  </a:txBody>
                  <a:tcPr marL="7620" marR="7620" marT="7620" marB="0" anchor="b"/>
                </a:tc>
                <a:tc>
                  <a:txBody>
                    <a:bodyPr/>
                    <a:lstStyle/>
                    <a:p>
                      <a:pPr algn="ctr" fontAlgn="b"/>
                      <a:r>
                        <a:rPr lang="zh-CN" altLang="en-US" sz="1800" b="0" u="none" strike="noStrike" dirty="0" smtClean="0"/>
                        <a:t>國家資格</a:t>
                      </a:r>
                      <a:endParaRPr lang="en-US" altLang="ja-JP" sz="1800" b="0" u="none" strike="noStrike" dirty="0" smtClean="0"/>
                    </a:p>
                    <a:p>
                      <a:pPr algn="ctr" fontAlgn="b"/>
                      <a:endParaRPr lang="ja-JP" altLang="en-US" sz="1800" b="0" i="0" u="none" strike="noStrike" dirty="0">
                        <a:solidFill>
                          <a:srgbClr val="000000"/>
                        </a:solidFill>
                        <a:latin typeface="Calibri"/>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zh-CN" altLang="en-US" sz="1800" b="0" i="0" u="none" strike="noStrike" dirty="0" smtClean="0">
                          <a:solidFill>
                            <a:schemeClr val="dk1"/>
                          </a:solidFill>
                          <a:latin typeface="+mn-lt"/>
                        </a:rPr>
                        <a:t>民間資格</a:t>
                      </a:r>
                      <a:endParaRPr lang="ja-JP" altLang="en-US" sz="1800" b="0" i="0" u="none" strike="noStrike" dirty="0" smtClean="0">
                        <a:solidFill>
                          <a:srgbClr val="000000"/>
                        </a:solidFill>
                        <a:latin typeface="+mn-lt"/>
                      </a:endParaRPr>
                    </a:p>
                    <a:p>
                      <a:pPr algn="ctr" fontAlgn="b"/>
                      <a:endParaRPr lang="ja-JP" altLang="en-US" sz="1800" b="0" i="0" u="none" strike="noStrike" dirty="0">
                        <a:solidFill>
                          <a:srgbClr val="000000"/>
                        </a:solidFill>
                        <a:latin typeface="Calibri"/>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zh-CN" altLang="en-US" sz="1800" b="0" i="0" u="none" strike="noStrike" dirty="0" smtClean="0">
                          <a:solidFill>
                            <a:schemeClr val="dk1"/>
                          </a:solidFill>
                          <a:latin typeface="+mn-lt"/>
                        </a:rPr>
                        <a:t>民間資格</a:t>
                      </a:r>
                      <a:endParaRPr lang="ja-JP" altLang="en-US" sz="1800" b="0" i="0" u="none" strike="noStrike" dirty="0" smtClean="0">
                        <a:solidFill>
                          <a:srgbClr val="000000"/>
                        </a:solidFill>
                        <a:latin typeface="+mn-lt"/>
                      </a:endParaRPr>
                    </a:p>
                    <a:p>
                      <a:pPr algn="ctr" fontAlgn="b"/>
                      <a:endParaRPr lang="ja-JP" altLang="en-US" sz="1800" b="0" i="0" u="none" strike="noStrike" dirty="0">
                        <a:solidFill>
                          <a:srgbClr val="000000"/>
                        </a:solidFill>
                        <a:latin typeface="Calibri"/>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zh-CN" altLang="en-US" sz="1800" b="0" i="0" u="none" strike="noStrike" dirty="0" smtClean="0">
                          <a:solidFill>
                            <a:schemeClr val="dk1"/>
                          </a:solidFill>
                          <a:latin typeface="+mn-lt"/>
                        </a:rPr>
                        <a:t>民間資格</a:t>
                      </a:r>
                      <a:endParaRPr lang="ja-JP" altLang="en-US" sz="1800" b="0" i="0" u="none" strike="noStrike" dirty="0" smtClean="0">
                        <a:solidFill>
                          <a:srgbClr val="000000"/>
                        </a:solidFill>
                        <a:latin typeface="+mn-lt"/>
                      </a:endParaRPr>
                    </a:p>
                    <a:p>
                      <a:pPr algn="ctr" fontAlgn="b"/>
                      <a:endParaRPr lang="ja-JP" altLang="en-US" sz="1800" b="0" i="0" u="none" strike="noStrike" dirty="0">
                        <a:solidFill>
                          <a:srgbClr val="000000"/>
                        </a:solidFill>
                        <a:latin typeface="Calibri"/>
                      </a:endParaRPr>
                    </a:p>
                  </a:txBody>
                  <a:tcPr marL="7620" marR="7620" marT="7620" marB="0" anchor="b"/>
                </a:tc>
              </a:tr>
              <a:tr h="1133562">
                <a:tc>
                  <a:txBody>
                    <a:bodyPr/>
                    <a:lstStyle/>
                    <a:p>
                      <a:pPr algn="ctr" fontAlgn="b"/>
                      <a:r>
                        <a:rPr lang="zh-TW" altLang="en-US" sz="1600" b="0" u="none" strike="noStrike" dirty="0" smtClean="0"/>
                        <a:t>簽飛行免責書</a:t>
                      </a:r>
                      <a:r>
                        <a:rPr lang="en-US" altLang="ja-JP" sz="1800" b="0" u="none" strike="noStrike" dirty="0" smtClean="0"/>
                        <a:t/>
                      </a:r>
                      <a:br>
                        <a:rPr lang="en-US" altLang="ja-JP" sz="1800" b="0" u="none" strike="noStrike" dirty="0" smtClean="0"/>
                      </a:br>
                      <a:r>
                        <a:rPr lang="en-US" altLang="ja-JP" sz="1800" b="0" u="none" strike="noStrike" dirty="0" smtClean="0"/>
                        <a:t>Waiver</a:t>
                      </a:r>
                    </a:p>
                    <a:p>
                      <a:pPr algn="ctr" fontAlgn="b"/>
                      <a:endParaRPr lang="ja-JP" altLang="en-US" sz="1800" b="0" i="0" u="none" strike="noStrike" dirty="0">
                        <a:solidFill>
                          <a:srgbClr val="000000"/>
                        </a:solidFill>
                        <a:latin typeface="Calibri"/>
                      </a:endParaRPr>
                    </a:p>
                  </a:txBody>
                  <a:tcPr marL="7620" marR="7620" marT="7620" marB="0" anchor="b"/>
                </a:tc>
                <a:tc>
                  <a:txBody>
                    <a:bodyPr/>
                    <a:lstStyle/>
                    <a:p>
                      <a:pPr algn="ctr" fontAlgn="b"/>
                      <a:r>
                        <a:rPr lang="zh-CN" altLang="en-US" sz="1800" b="0" u="none" strike="noStrike" dirty="0" smtClean="0"/>
                        <a:t>不需要</a:t>
                      </a:r>
                      <a:endParaRPr lang="en-US" altLang="ja-JP" sz="1800" b="0" u="none" strike="noStrike" dirty="0" smtClean="0"/>
                    </a:p>
                    <a:p>
                      <a:pPr algn="ctr" fontAlgn="b"/>
                      <a:endParaRPr lang="ja-JP" altLang="en-US" sz="1800" b="0" i="0" u="none" strike="noStrike" dirty="0">
                        <a:solidFill>
                          <a:srgbClr val="000000"/>
                        </a:solidFill>
                        <a:latin typeface="Calibri"/>
                      </a:endParaRPr>
                    </a:p>
                  </a:txBody>
                  <a:tcPr marL="7620" marR="7620" marT="7620" marB="0" anchor="b"/>
                </a:tc>
                <a:tc>
                  <a:txBody>
                    <a:bodyPr/>
                    <a:lstStyle/>
                    <a:p>
                      <a:pPr algn="ctr" fontAlgn="b"/>
                      <a:r>
                        <a:rPr lang="zh-CN" altLang="en-US" sz="1800" b="0" u="none" strike="noStrike" dirty="0" smtClean="0"/>
                        <a:t>需要</a:t>
                      </a:r>
                      <a:endParaRPr lang="en-US" altLang="ja-JP" sz="1800" b="0" u="none" strike="noStrike" dirty="0" smtClean="0"/>
                    </a:p>
                    <a:p>
                      <a:pPr algn="ctr" fontAlgn="b"/>
                      <a:endParaRPr lang="ja-JP" altLang="en-US" sz="1800" b="0" i="0" u="none" strike="noStrike" dirty="0">
                        <a:solidFill>
                          <a:srgbClr val="000000"/>
                        </a:solidFill>
                        <a:latin typeface="Calibri"/>
                      </a:endParaRPr>
                    </a:p>
                  </a:txBody>
                  <a:tcPr marL="7620" marR="7620" marT="7620" marB="0" anchor="b"/>
                </a:tc>
                <a:tc>
                  <a:txBody>
                    <a:bodyPr/>
                    <a:lstStyle/>
                    <a:p>
                      <a:pPr algn="ctr" fontAlgn="b"/>
                      <a:r>
                        <a:rPr lang="zh-CN" altLang="en-US" sz="1800" b="0" u="none" strike="noStrike" dirty="0" smtClean="0"/>
                        <a:t>需要</a:t>
                      </a:r>
                      <a:endParaRPr lang="en-US" altLang="ja-JP" sz="1800" b="0" u="none" strike="noStrike" dirty="0" smtClean="0"/>
                    </a:p>
                    <a:p>
                      <a:pPr algn="ctr" fontAlgn="b"/>
                      <a:endParaRPr lang="ja-JP" altLang="en-US" sz="1800" b="0" i="0" u="none" strike="noStrike" dirty="0">
                        <a:solidFill>
                          <a:srgbClr val="000000"/>
                        </a:solidFill>
                        <a:latin typeface="Calibri"/>
                      </a:endParaRPr>
                    </a:p>
                  </a:txBody>
                  <a:tcPr marL="7620" marR="7620" marT="7620" marB="0" anchor="b"/>
                </a:tc>
                <a:tc>
                  <a:txBody>
                    <a:bodyPr/>
                    <a:lstStyle/>
                    <a:p>
                      <a:pPr algn="ctr" fontAlgn="b"/>
                      <a:r>
                        <a:rPr lang="zh-CN" altLang="en-US" sz="1800" b="0" u="none" strike="noStrike" dirty="0" smtClean="0"/>
                        <a:t>需要</a:t>
                      </a:r>
                      <a:endParaRPr lang="en-US" altLang="ja-JP" sz="1800" b="0" u="none" strike="noStrike" dirty="0" smtClean="0"/>
                    </a:p>
                    <a:p>
                      <a:pPr algn="ctr" fontAlgn="b"/>
                      <a:endParaRPr lang="ja-JP" altLang="en-US" sz="1800" b="0" i="0" u="none" strike="noStrike" dirty="0">
                        <a:solidFill>
                          <a:srgbClr val="000000"/>
                        </a:solidFill>
                        <a:latin typeface="Calibri"/>
                      </a:endParaRPr>
                    </a:p>
                  </a:txBody>
                  <a:tcPr marL="7620" marR="7620" marT="7620" marB="0" anchor="b"/>
                </a:tc>
              </a:tr>
            </a:tbl>
          </a:graphicData>
        </a:graphic>
      </p:graphicFrame>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98178"/>
          </a:xfrm>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n-US" altLang="ja-JP" sz="3600" dirty="0" smtClean="0"/>
              <a:t/>
            </a:r>
            <a:br>
              <a:rPr lang="en-US" altLang="ja-JP" sz="3600" dirty="0" smtClean="0"/>
            </a:br>
            <a:r>
              <a:rPr lang="en-US" altLang="ja-JP" sz="3600" dirty="0" smtClean="0"/>
              <a:t/>
            </a:r>
            <a:br>
              <a:rPr lang="en-US" altLang="ja-JP" sz="3600" dirty="0" smtClean="0"/>
            </a:br>
            <a:r>
              <a:rPr lang="en-US" altLang="ja-JP" sz="3600" dirty="0" smtClean="0"/>
              <a:t/>
            </a:r>
            <a:br>
              <a:rPr lang="en-US" altLang="ja-JP" sz="3600" dirty="0" smtClean="0"/>
            </a:br>
            <a:r>
              <a:rPr lang="zh-TW" altLang="en-US" sz="3100" dirty="0"/>
              <a:t>其他國家熱氣球飛行事故原因和相應的對比</a:t>
            </a:r>
            <a:r>
              <a:rPr lang="en-US" altLang="ja-JP" sz="3100" dirty="0" smtClean="0"/>
              <a:t/>
            </a:r>
            <a:br>
              <a:rPr lang="en-US" altLang="ja-JP" sz="3100" dirty="0" smtClean="0"/>
            </a:br>
            <a:r>
              <a:rPr lang="en-US" altLang="ja-JP" sz="3100" dirty="0" smtClean="0"/>
              <a:t>Overseas examples </a:t>
            </a:r>
            <a:r>
              <a:rPr lang="en-US" altLang="ja-JP" sz="3600" dirty="0" smtClean="0"/>
              <a:t/>
            </a:r>
            <a:br>
              <a:rPr lang="en-US" altLang="ja-JP" sz="3600" dirty="0" smtClean="0"/>
            </a:br>
            <a:r>
              <a:rPr lang="en-US" altLang="ja-JP" dirty="0" smtClean="0"/>
              <a:t/>
            </a:r>
            <a:br>
              <a:rPr lang="en-US" altLang="ja-JP" dirty="0" smtClean="0"/>
            </a:b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36461856"/>
              </p:ext>
            </p:extLst>
          </p:nvPr>
        </p:nvGraphicFramePr>
        <p:xfrm>
          <a:off x="179512" y="1961535"/>
          <a:ext cx="8856984" cy="4437345"/>
        </p:xfrm>
        <a:graphic>
          <a:graphicData uri="http://schemas.openxmlformats.org/drawingml/2006/table">
            <a:tbl>
              <a:tblPr firstRow="1" bandRow="1">
                <a:tableStyleId>{5C22544A-7EE6-4342-B048-85BDC9FD1C3A}</a:tableStyleId>
              </a:tblPr>
              <a:tblGrid>
                <a:gridCol w="1944216"/>
                <a:gridCol w="2484276"/>
                <a:gridCol w="2214246"/>
                <a:gridCol w="2214246"/>
              </a:tblGrid>
              <a:tr h="413985">
                <a:tc>
                  <a:txBody>
                    <a:bodyPr/>
                    <a:lstStyle/>
                    <a:p>
                      <a:pPr algn="ctr"/>
                      <a:r>
                        <a:rPr lang="zh-CN" altLang="en-US" dirty="0" smtClean="0"/>
                        <a:t>事故國家</a:t>
                      </a:r>
                      <a:endParaRPr lang="en-AU" dirty="0"/>
                    </a:p>
                  </a:txBody>
                  <a:tcPr/>
                </a:tc>
                <a:tc>
                  <a:txBody>
                    <a:bodyPr/>
                    <a:lstStyle/>
                    <a:p>
                      <a:pPr algn="ctr"/>
                      <a:r>
                        <a:rPr lang="zh-CN" altLang="en-US" dirty="0" smtClean="0"/>
                        <a:t>原因</a:t>
                      </a:r>
                      <a:r>
                        <a:rPr lang="en-US" altLang="zh-CN" dirty="0" smtClean="0"/>
                        <a:t>1</a:t>
                      </a:r>
                      <a:endParaRPr lang="en-A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smtClean="0"/>
                        <a:t>原因</a:t>
                      </a:r>
                      <a:r>
                        <a:rPr lang="en-US" altLang="zh-CN" dirty="0" smtClean="0"/>
                        <a:t>2</a:t>
                      </a:r>
                      <a:endParaRPr lang="en-AU"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smtClean="0"/>
                        <a:t>原因</a:t>
                      </a:r>
                      <a:r>
                        <a:rPr lang="en-US" altLang="zh-CN" dirty="0" smtClean="0"/>
                        <a:t>3</a:t>
                      </a:r>
                      <a:endParaRPr lang="en-AU" dirty="0"/>
                    </a:p>
                  </a:txBody>
                  <a:tcPr/>
                </a:tc>
              </a:tr>
              <a:tr h="585958">
                <a:tc>
                  <a:txBody>
                    <a:bodyPr/>
                    <a:lstStyle/>
                    <a:p>
                      <a:r>
                        <a:rPr lang="en-US" sz="1600" dirty="0" smtClean="0"/>
                        <a:t>Egypt</a:t>
                      </a:r>
                    </a:p>
                    <a:p>
                      <a:r>
                        <a:rPr lang="zh-CN" altLang="en-US" sz="1600" dirty="0" smtClean="0"/>
                        <a:t>埃及</a:t>
                      </a:r>
                      <a:endParaRPr lang="en-AU" altLang="zh-CN" sz="1600" dirty="0" smtClean="0"/>
                    </a:p>
                    <a:p>
                      <a:r>
                        <a:rPr lang="zh-CN" altLang="en-US" sz="1600" dirty="0" smtClean="0"/>
                        <a:t>（热气球失火）</a:t>
                      </a:r>
                      <a:endParaRPr lang="en-US" altLang="zh-CN" sz="1600" dirty="0" smtClean="0"/>
                    </a:p>
                  </a:txBody>
                  <a:tcPr/>
                </a:tc>
                <a:tc>
                  <a:txBody>
                    <a:bodyPr/>
                    <a:lstStyle/>
                    <a:p>
                      <a:r>
                        <a:rPr lang="zh-TW" altLang="en-US" sz="1600" dirty="0" smtClean="0"/>
                        <a:t>缺乏國家級的飛行管理部門和法律</a:t>
                      </a:r>
                      <a:endParaRPr lang="en-AU" sz="1600" dirty="0"/>
                    </a:p>
                  </a:txBody>
                  <a:tcPr/>
                </a:tc>
                <a:tc>
                  <a:txBody>
                    <a:bodyPr/>
                    <a:lstStyle/>
                    <a:p>
                      <a:r>
                        <a:rPr lang="zh-TW" altLang="en-US" sz="1600" dirty="0" smtClean="0"/>
                        <a:t>飛行員缺乏經驗</a:t>
                      </a:r>
                      <a:r>
                        <a:rPr lang="en-US" altLang="zh-TW" sz="1600" dirty="0" smtClean="0"/>
                        <a:t>?</a:t>
                      </a:r>
                      <a:r>
                        <a:rPr lang="zh-TW" altLang="en-US" sz="1600" dirty="0" smtClean="0"/>
                        <a:t>（飛行員只有</a:t>
                      </a:r>
                      <a:r>
                        <a:rPr lang="en-US" altLang="zh-TW" sz="1600" dirty="0" smtClean="0"/>
                        <a:t>30</a:t>
                      </a:r>
                      <a:r>
                        <a:rPr lang="zh-TW" altLang="en-US" sz="1600" dirty="0" smtClean="0"/>
                        <a:t>小時飛行時間）</a:t>
                      </a:r>
                      <a:endParaRPr lang="en-AU" sz="1600" dirty="0"/>
                    </a:p>
                  </a:txBody>
                  <a:tcPr/>
                </a:tc>
                <a:tc>
                  <a:txBody>
                    <a:bodyPr/>
                    <a:lstStyle/>
                    <a:p>
                      <a:r>
                        <a:rPr lang="zh-TW" altLang="en-US" sz="1600" dirty="0" smtClean="0"/>
                        <a:t>設備維護質量低</a:t>
                      </a:r>
                      <a:endParaRPr lang="en-AU" sz="1600" dirty="0"/>
                    </a:p>
                  </a:txBody>
                  <a:tcPr/>
                </a:tc>
              </a:tr>
              <a:tr h="1080120">
                <a:tc>
                  <a:txBody>
                    <a:bodyPr/>
                    <a:lstStyle/>
                    <a:p>
                      <a:r>
                        <a:rPr lang="en-US" altLang="ja-JP" sz="1600" dirty="0" smtClean="0">
                          <a:solidFill>
                            <a:srgbClr val="FF0000"/>
                          </a:solidFill>
                        </a:rPr>
                        <a:t>Hot Air</a:t>
                      </a:r>
                      <a:endParaRPr lang="en-AU" sz="1600" dirty="0">
                        <a:solidFill>
                          <a:srgbClr val="FF0000"/>
                        </a:solidFill>
                      </a:endParaRPr>
                    </a:p>
                  </a:txBody>
                  <a:tcPr/>
                </a:tc>
                <a:tc>
                  <a:txBody>
                    <a:bodyPr/>
                    <a:lstStyle/>
                    <a:p>
                      <a:r>
                        <a:rPr lang="zh-TW" altLang="en-US" sz="1600" dirty="0" smtClean="0">
                          <a:solidFill>
                            <a:srgbClr val="FF0000"/>
                          </a:solidFill>
                        </a:rPr>
                        <a:t>澳洲民航局</a:t>
                      </a:r>
                      <a:r>
                        <a:rPr lang="en-US" altLang="zh-TW" sz="1600" dirty="0" smtClean="0">
                          <a:solidFill>
                            <a:srgbClr val="FF0000"/>
                          </a:solidFill>
                        </a:rPr>
                        <a:t>(CASA)</a:t>
                      </a:r>
                      <a:r>
                        <a:rPr lang="zh-TW" altLang="en-US" sz="1600" dirty="0" smtClean="0">
                          <a:solidFill>
                            <a:srgbClr val="FF0000"/>
                          </a:solidFill>
                        </a:rPr>
                        <a:t>做為高規格的國家政府部門直接監管</a:t>
                      </a:r>
                      <a:endParaRPr lang="en-US" altLang="ja-JP" sz="1600" dirty="0" smtClean="0">
                        <a:solidFill>
                          <a:srgbClr val="FF0000"/>
                        </a:solidFill>
                      </a:endParaRPr>
                    </a:p>
                  </a:txBody>
                  <a:tcPr/>
                </a:tc>
                <a:tc>
                  <a:txBody>
                    <a:bodyPr/>
                    <a:lstStyle/>
                    <a:p>
                      <a:r>
                        <a:rPr lang="zh-TW" altLang="en-US" sz="1600" dirty="0" smtClean="0">
                          <a:solidFill>
                            <a:srgbClr val="FF0000"/>
                          </a:solidFill>
                        </a:rPr>
                        <a:t>本公司飛行員平均有</a:t>
                      </a:r>
                      <a:r>
                        <a:rPr lang="en-US" altLang="zh-TW" sz="1600" dirty="0" smtClean="0">
                          <a:solidFill>
                            <a:srgbClr val="FF0000"/>
                          </a:solidFill>
                        </a:rPr>
                        <a:t>2000</a:t>
                      </a:r>
                      <a:r>
                        <a:rPr lang="zh-TW" altLang="en-US" sz="1600" dirty="0" smtClean="0">
                          <a:solidFill>
                            <a:srgbClr val="FF0000"/>
                          </a:solidFill>
                        </a:rPr>
                        <a:t>小時的飛行經驗</a:t>
                      </a:r>
                      <a:endParaRPr lang="en-AU" sz="1600" dirty="0">
                        <a:solidFill>
                          <a:srgbClr val="FF0000"/>
                        </a:solidFill>
                      </a:endParaRPr>
                    </a:p>
                  </a:txBody>
                  <a:tcPr/>
                </a:tc>
                <a:tc>
                  <a:txBody>
                    <a:bodyPr/>
                    <a:lstStyle/>
                    <a:p>
                      <a:r>
                        <a:rPr lang="en-US" altLang="zh-TW" sz="1600" dirty="0" smtClean="0">
                          <a:solidFill>
                            <a:srgbClr val="FF0000"/>
                          </a:solidFill>
                        </a:rPr>
                        <a:t>CASA</a:t>
                      </a:r>
                      <a:r>
                        <a:rPr lang="zh-TW" altLang="en-US" sz="1600" dirty="0" smtClean="0">
                          <a:solidFill>
                            <a:srgbClr val="FF0000"/>
                          </a:solidFill>
                        </a:rPr>
                        <a:t>規定熱氣球設備每</a:t>
                      </a:r>
                      <a:r>
                        <a:rPr lang="en-US" altLang="zh-TW" sz="1600" dirty="0" smtClean="0">
                          <a:solidFill>
                            <a:srgbClr val="FF0000"/>
                          </a:solidFill>
                        </a:rPr>
                        <a:t>100</a:t>
                      </a:r>
                      <a:r>
                        <a:rPr lang="zh-TW" altLang="en-US" sz="1600" dirty="0" smtClean="0">
                          <a:solidFill>
                            <a:srgbClr val="FF0000"/>
                          </a:solidFill>
                        </a:rPr>
                        <a:t>小時要由有資格的人員進行檢查和保養。</a:t>
                      </a:r>
                      <a:r>
                        <a:rPr lang="en-US" altLang="ja-JP" sz="1600" dirty="0" smtClean="0"/>
                        <a:t/>
                      </a:r>
                      <a:br>
                        <a:rPr lang="en-US" altLang="ja-JP" sz="1600" dirty="0" smtClean="0"/>
                      </a:br>
                      <a:endParaRPr lang="en-AU" sz="1600" dirty="0"/>
                    </a:p>
                  </a:txBody>
                  <a:tcPr/>
                </a:tc>
              </a:tr>
              <a:tr h="633576">
                <a:tc>
                  <a:txBody>
                    <a:bodyPr/>
                    <a:lstStyle/>
                    <a:p>
                      <a:r>
                        <a:rPr lang="en-US" altLang="zh-CN" sz="1600" dirty="0" smtClean="0"/>
                        <a:t>Turkey</a:t>
                      </a:r>
                    </a:p>
                    <a:p>
                      <a:r>
                        <a:rPr lang="zh-CN" altLang="en-US" sz="1600" dirty="0" smtClean="0"/>
                        <a:t>土耳其</a:t>
                      </a:r>
                      <a:endParaRPr lang="en-US" sz="1600" dirty="0" smtClean="0"/>
                    </a:p>
                    <a:p>
                      <a:r>
                        <a:rPr lang="zh-CN" altLang="en-US" sz="1600" dirty="0" smtClean="0"/>
                        <a:t>（热气球上下碰撞）</a:t>
                      </a:r>
                      <a:endParaRPr lang="en-US" sz="1600" dirty="0" smtClean="0"/>
                    </a:p>
                  </a:txBody>
                  <a:tcPr/>
                </a:tc>
                <a:tc>
                  <a:txBody>
                    <a:bodyPr/>
                    <a:lstStyle/>
                    <a:p>
                      <a:r>
                        <a:rPr lang="zh-TW" altLang="en-US" sz="1600" dirty="0" smtClean="0"/>
                        <a:t>沒有飛行法律的規定</a:t>
                      </a:r>
                      <a:endParaRPr lang="en-AU" sz="1600" dirty="0"/>
                    </a:p>
                  </a:txBody>
                  <a:tcPr/>
                </a:tc>
                <a:tc>
                  <a:txBody>
                    <a:bodyPr/>
                    <a:lstStyle/>
                    <a:p>
                      <a:r>
                        <a:rPr lang="zh-TW" altLang="en-US" sz="1600" dirty="0" smtClean="0"/>
                        <a:t>飛行員沒有檢查其他公司氣球的具體位置</a:t>
                      </a:r>
                      <a:endParaRPr lang="en-AU" sz="1600" dirty="0"/>
                    </a:p>
                  </a:txBody>
                  <a:tcPr/>
                </a:tc>
                <a:tc>
                  <a:txBody>
                    <a:bodyPr/>
                    <a:lstStyle/>
                    <a:p>
                      <a:r>
                        <a:rPr lang="zh-TW" altLang="en-US" sz="1600" kern="1200" dirty="0" smtClean="0">
                          <a:solidFill>
                            <a:schemeClr val="dk1"/>
                          </a:solidFill>
                          <a:latin typeface="+mj-ea"/>
                          <a:ea typeface="+mn-ea"/>
                          <a:cs typeface="+mn-cs"/>
                        </a:rPr>
                        <a:t>沒有疲勞管理體系</a:t>
                      </a:r>
                      <a:endParaRPr lang="en-AU" sz="1600" dirty="0"/>
                    </a:p>
                  </a:txBody>
                  <a:tcPr/>
                </a:tc>
              </a:tr>
              <a:tr h="1034961">
                <a:tc>
                  <a:txBody>
                    <a:bodyPr/>
                    <a:lstStyle/>
                    <a:p>
                      <a:r>
                        <a:rPr lang="en-US" sz="1600" dirty="0" smtClean="0">
                          <a:solidFill>
                            <a:srgbClr val="FF0000"/>
                          </a:solidFill>
                        </a:rPr>
                        <a:t>Hot Air </a:t>
                      </a:r>
                    </a:p>
                  </a:txBody>
                  <a:tcPr/>
                </a:tc>
                <a:tc>
                  <a:txBody>
                    <a:bodyPr/>
                    <a:lstStyle/>
                    <a:p>
                      <a:r>
                        <a:rPr lang="en-US" altLang="zh-TW" sz="1600" dirty="0" smtClean="0">
                          <a:solidFill>
                            <a:srgbClr val="FF0000"/>
                          </a:solidFill>
                        </a:rPr>
                        <a:t>CASA</a:t>
                      </a:r>
                      <a:r>
                        <a:rPr lang="zh-TW" altLang="en-US" sz="1600" dirty="0" smtClean="0">
                          <a:solidFill>
                            <a:srgbClr val="FF0000"/>
                          </a:solidFill>
                        </a:rPr>
                        <a:t>規定各航空公司之間必須保持無線電通訊。對飛行路線的變更進行協調</a:t>
                      </a:r>
                      <a:endParaRPr lang="en-US" sz="1600" dirty="0" smtClean="0">
                        <a:solidFill>
                          <a:srgbClr val="FF0000"/>
                        </a:solidFill>
                      </a:endParaRPr>
                    </a:p>
                  </a:txBody>
                  <a:tcPr/>
                </a:tc>
                <a:tc>
                  <a:txBody>
                    <a:bodyPr/>
                    <a:lstStyle/>
                    <a:p>
                      <a:r>
                        <a:rPr lang="en-US" altLang="zh-TW" sz="1600" dirty="0" smtClean="0">
                          <a:solidFill>
                            <a:srgbClr val="FF0000"/>
                          </a:solidFill>
                        </a:rPr>
                        <a:t>CASA</a:t>
                      </a:r>
                      <a:r>
                        <a:rPr lang="zh-TW" altLang="en-US" sz="1600" dirty="0" smtClean="0">
                          <a:solidFill>
                            <a:srgbClr val="FF0000"/>
                          </a:solidFill>
                        </a:rPr>
                        <a:t>規定各航空公司之間必須保持無線電通訊。對飛行路線的變更進行協調</a:t>
                      </a:r>
                      <a:endParaRPr lang="en-US" sz="1600" dirty="0" smtClean="0">
                        <a:solidFill>
                          <a:srgbClr val="FF0000"/>
                        </a:solidFill>
                      </a:endParaRPr>
                    </a:p>
                  </a:txBody>
                  <a:tcPr/>
                </a:tc>
                <a:tc>
                  <a:txBody>
                    <a:bodyPr/>
                    <a:lstStyle/>
                    <a:p>
                      <a:r>
                        <a:rPr lang="zh-TW" altLang="en-US" sz="1600" dirty="0" smtClean="0">
                          <a:solidFill>
                            <a:srgbClr val="FF0000"/>
                          </a:solidFill>
                        </a:rPr>
                        <a:t>本公司有完善的疲勞管理體系</a:t>
                      </a:r>
                      <a:endParaRPr lang="en-AU" sz="1600" dirty="0">
                        <a:solidFill>
                          <a:srgbClr val="FF0000"/>
                        </a:solidFill>
                      </a:endParaRPr>
                    </a:p>
                  </a:txBody>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答疑時間</a:t>
            </a:r>
            <a:r>
              <a:rPr lang="en-US" altLang="ja-JP" dirty="0" smtClean="0"/>
              <a:t>Q &amp;</a:t>
            </a:r>
            <a:r>
              <a:rPr lang="ja-JP" altLang="en-US" dirty="0" smtClean="0"/>
              <a:t> </a:t>
            </a:r>
            <a:r>
              <a:rPr lang="en-US" altLang="ja-JP" dirty="0" smtClean="0"/>
              <a:t>A</a:t>
            </a:r>
            <a:endParaRPr lang="en-AU" dirty="0"/>
          </a:p>
        </p:txBody>
      </p:sp>
      <p:sp>
        <p:nvSpPr>
          <p:cNvPr id="3" name="Content Placeholder 2"/>
          <p:cNvSpPr>
            <a:spLocks noGrp="1"/>
          </p:cNvSpPr>
          <p:nvPr>
            <p:ph idx="1"/>
          </p:nvPr>
        </p:nvSpPr>
        <p:spPr/>
        <p:txBody>
          <a:bodyPr/>
          <a:lstStyle/>
          <a:p>
            <a:r>
              <a:rPr lang="zh-TW" altLang="en-US" dirty="0"/>
              <a:t>最後請大家自由發問</a:t>
            </a:r>
            <a:r>
              <a:rPr lang="en-US" altLang="ja-JP" dirty="0" smtClean="0"/>
              <a:t/>
            </a:r>
            <a:br>
              <a:rPr lang="en-US" altLang="ja-JP" dirty="0" smtClean="0"/>
            </a:br>
            <a:endParaRPr lang="en-US" altLang="ja-JP" dirty="0" smtClean="0"/>
          </a:p>
          <a:p>
            <a:pPr>
              <a:buNone/>
            </a:pPr>
            <a:r>
              <a:rPr lang="en-US" altLang="ja-JP" dirty="0" smtClean="0"/>
              <a:t/>
            </a:r>
            <a:br>
              <a:rPr lang="en-US" altLang="ja-JP" dirty="0" smtClean="0"/>
            </a:br>
            <a:r>
              <a:rPr lang="en-US" altLang="ja-JP" dirty="0" smtClean="0"/>
              <a:t>  </a:t>
            </a:r>
            <a:br>
              <a:rPr lang="en-US" altLang="ja-JP" dirty="0" smtClean="0"/>
            </a:br>
            <a:endParaRPr lang="en-AU" dirty="0"/>
          </a:p>
        </p:txBody>
      </p:sp>
      <p:pic>
        <p:nvPicPr>
          <p:cNvPr id="4" name="Picture 3" descr="Hot Air Cairns GoldCoast logo colourgraduated horizontal"/>
          <p:cNvPicPr/>
          <p:nvPr/>
        </p:nvPicPr>
        <p:blipFill>
          <a:blip r:embed="rId2" cstate="print"/>
          <a:srcRect/>
          <a:stretch>
            <a:fillRect/>
          </a:stretch>
        </p:blipFill>
        <p:spPr bwMode="auto">
          <a:xfrm>
            <a:off x="3275856" y="3429000"/>
            <a:ext cx="2773680" cy="148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48072"/>
          </a:xfrm>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ja-JP" altLang="en-US" dirty="0"/>
              <a:t>概</a:t>
            </a:r>
            <a:r>
              <a:rPr lang="ja-JP" altLang="en-US" dirty="0" smtClean="0"/>
              <a:t>要 </a:t>
            </a:r>
            <a:r>
              <a:rPr lang="en-US" altLang="ja-JP" dirty="0" smtClean="0"/>
              <a:t>- </a:t>
            </a:r>
            <a:r>
              <a:rPr lang="en-AU" altLang="ja-JP" dirty="0" smtClean="0"/>
              <a:t>S</a:t>
            </a:r>
            <a:r>
              <a:rPr lang="en-AU" dirty="0" smtClean="0"/>
              <a:t>ummary</a:t>
            </a:r>
            <a:endParaRPr lang="en-AU" dirty="0"/>
          </a:p>
        </p:txBody>
      </p:sp>
      <p:sp>
        <p:nvSpPr>
          <p:cNvPr id="3" name="Content Placeholder 2"/>
          <p:cNvSpPr>
            <a:spLocks noGrp="1"/>
          </p:cNvSpPr>
          <p:nvPr>
            <p:ph idx="1"/>
          </p:nvPr>
        </p:nvSpPr>
        <p:spPr>
          <a:xfrm>
            <a:off x="457200" y="836712"/>
            <a:ext cx="8229600" cy="5949280"/>
          </a:xfrm>
        </p:spPr>
        <p:txBody>
          <a:bodyPr>
            <a:noAutofit/>
          </a:bodyPr>
          <a:lstStyle/>
          <a:p>
            <a:pPr marL="514350" indent="-514350">
              <a:buFont typeface="+mj-lt"/>
              <a:buAutoNum type="arabicPeriod"/>
            </a:pPr>
            <a:r>
              <a:rPr lang="zh-TW" altLang="en-US" sz="1800" dirty="0"/>
              <a:t>由澳洲民航局統一管理</a:t>
            </a:r>
            <a:r>
              <a:rPr lang="en-AU" altLang="ja-JP" sz="1400" dirty="0" smtClean="0"/>
              <a:t>– Operating under CASA</a:t>
            </a:r>
          </a:p>
          <a:p>
            <a:pPr marL="514350" indent="-514350">
              <a:buFont typeface="+mj-lt"/>
              <a:buAutoNum type="arabicPeriod"/>
            </a:pPr>
            <a:r>
              <a:rPr lang="zh-TW" altLang="en-US" sz="1800" dirty="0"/>
              <a:t>熱氣球飛行員資質和飛行技能測試</a:t>
            </a:r>
            <a:r>
              <a:rPr lang="en-AU" altLang="ja-JP" sz="1800" dirty="0" smtClean="0"/>
              <a:t>- </a:t>
            </a:r>
            <a:r>
              <a:rPr lang="en-AU" sz="1400" dirty="0" smtClean="0"/>
              <a:t>The qualification of the pilot and technical check</a:t>
            </a:r>
          </a:p>
          <a:p>
            <a:pPr marL="514350" indent="-514350">
              <a:buFont typeface="+mj-lt"/>
              <a:buAutoNum type="arabicPeriod"/>
            </a:pPr>
            <a:r>
              <a:rPr lang="zh-TW" altLang="en-US" sz="1800" dirty="0"/>
              <a:t>如何獲得熱氣球商業飛行員資格</a:t>
            </a:r>
            <a:r>
              <a:rPr lang="en-US" altLang="ja-JP" sz="1800" dirty="0" smtClean="0"/>
              <a:t>- </a:t>
            </a:r>
            <a:r>
              <a:rPr lang="en-AU" sz="1400" dirty="0" smtClean="0"/>
              <a:t>How do you get commercial pilot licence</a:t>
            </a:r>
          </a:p>
          <a:p>
            <a:pPr marL="514350" indent="-514350">
              <a:buFont typeface="+mj-lt"/>
              <a:buAutoNum type="arabicPeriod"/>
            </a:pPr>
            <a:r>
              <a:rPr lang="zh-TW" altLang="en-US" sz="1800" dirty="0" smtClean="0"/>
              <a:t>熱球飛行員定期飛行技能考核</a:t>
            </a:r>
            <a:r>
              <a:rPr lang="en-US" altLang="ja-JP" sz="1400" dirty="0" smtClean="0"/>
              <a:t>- </a:t>
            </a:r>
            <a:r>
              <a:rPr lang="en-AU" sz="1400" dirty="0" smtClean="0"/>
              <a:t>Regular pilot technical check</a:t>
            </a:r>
          </a:p>
          <a:p>
            <a:pPr marL="514350" indent="-514350">
              <a:buFont typeface="+mj-lt"/>
              <a:buAutoNum type="arabicPeriod"/>
            </a:pPr>
            <a:r>
              <a:rPr lang="zh-TW" altLang="en-US" sz="1800" dirty="0"/>
              <a:t>本公司招募新飛行員的要求</a:t>
            </a:r>
            <a:r>
              <a:rPr lang="en-US" altLang="ja-JP" sz="1800" dirty="0" smtClean="0"/>
              <a:t>- </a:t>
            </a:r>
            <a:r>
              <a:rPr lang="en-AU" sz="1400" dirty="0" smtClean="0"/>
              <a:t>When we employ to new pilot</a:t>
            </a:r>
            <a:endParaRPr lang="en-US" altLang="ja-JP" sz="1400" dirty="0" smtClean="0"/>
          </a:p>
          <a:p>
            <a:pPr marL="514350" indent="-514350">
              <a:buFont typeface="+mj-lt"/>
              <a:buAutoNum type="arabicPeriod"/>
            </a:pPr>
            <a:r>
              <a:rPr lang="zh-TW" altLang="en-US" sz="1800" dirty="0"/>
              <a:t>熱氣球保養及維護</a:t>
            </a:r>
            <a:r>
              <a:rPr lang="en-AU" altLang="ja-JP" sz="1800" dirty="0" smtClean="0"/>
              <a:t>– </a:t>
            </a:r>
            <a:r>
              <a:rPr lang="en-AU" altLang="ja-JP" sz="1400" dirty="0" smtClean="0"/>
              <a:t>M</a:t>
            </a:r>
            <a:r>
              <a:rPr lang="en-AU" sz="1400" dirty="0" smtClean="0"/>
              <a:t>aintenance of the balloon</a:t>
            </a:r>
            <a:endParaRPr lang="en-US" altLang="ja-JP" sz="1400" dirty="0" smtClean="0"/>
          </a:p>
          <a:p>
            <a:pPr marL="514350" indent="-514350">
              <a:buFont typeface="+mj-lt"/>
              <a:buAutoNum type="arabicPeriod"/>
            </a:pPr>
            <a:r>
              <a:rPr lang="zh-TW" altLang="en-US" sz="1800" dirty="0"/>
              <a:t>飛行計劃和方法</a:t>
            </a:r>
            <a:r>
              <a:rPr lang="en-US" altLang="ja-JP" sz="1800" dirty="0" smtClean="0"/>
              <a:t>- </a:t>
            </a:r>
            <a:r>
              <a:rPr lang="en-AU" sz="1400" dirty="0" smtClean="0"/>
              <a:t>A flight plan and flying method</a:t>
            </a:r>
          </a:p>
          <a:p>
            <a:pPr marL="514350" indent="-514350">
              <a:buFont typeface="+mj-lt"/>
              <a:buAutoNum type="arabicPeriod"/>
            </a:pPr>
            <a:r>
              <a:rPr lang="zh-TW" altLang="en-US" sz="1800" dirty="0"/>
              <a:t>遊客乘坐熱氣球安全說明</a:t>
            </a:r>
            <a:r>
              <a:rPr lang="en-US" altLang="ja-JP" sz="1800" dirty="0" smtClean="0"/>
              <a:t>- </a:t>
            </a:r>
            <a:r>
              <a:rPr lang="en-US" altLang="ja-JP" sz="1400" dirty="0" smtClean="0"/>
              <a:t>Safety briefing </a:t>
            </a:r>
            <a:endParaRPr lang="en-AU" sz="1400" dirty="0" smtClean="0"/>
          </a:p>
          <a:p>
            <a:pPr marL="514350" indent="-514350">
              <a:buFont typeface="+mj-lt"/>
              <a:buAutoNum type="arabicPeriod"/>
            </a:pPr>
            <a:r>
              <a:rPr lang="zh-TW" altLang="en-US" sz="1800" dirty="0"/>
              <a:t>熱氣球籃內的指示說明</a:t>
            </a:r>
            <a:r>
              <a:rPr lang="en-US" altLang="ja-JP" sz="1800" dirty="0" smtClean="0"/>
              <a:t>- </a:t>
            </a:r>
            <a:r>
              <a:rPr lang="en-US" altLang="ja-JP" sz="1400" dirty="0" smtClean="0"/>
              <a:t>In basket instruction</a:t>
            </a:r>
          </a:p>
          <a:p>
            <a:pPr marL="514350" indent="-514350">
              <a:buFont typeface="+mj-lt"/>
              <a:buAutoNum type="arabicPeriod"/>
            </a:pPr>
            <a:r>
              <a:rPr lang="zh-CN" altLang="en-US" sz="1800" dirty="0"/>
              <a:t>航空保險</a:t>
            </a:r>
            <a:r>
              <a:rPr lang="en-US" altLang="ja-JP" sz="1800" dirty="0" smtClean="0"/>
              <a:t>– </a:t>
            </a:r>
            <a:r>
              <a:rPr lang="en-US" altLang="ja-JP" sz="1400" dirty="0" smtClean="0"/>
              <a:t>Air insurance </a:t>
            </a:r>
          </a:p>
          <a:p>
            <a:pPr marL="514350" indent="-514350">
              <a:buFont typeface="+mj-lt"/>
              <a:buAutoNum type="arabicPeriod"/>
            </a:pPr>
            <a:r>
              <a:rPr lang="zh-TW" altLang="en-US" sz="1800" dirty="0"/>
              <a:t>免責書和飛行名單</a:t>
            </a:r>
            <a:r>
              <a:rPr lang="en-US" altLang="ja-JP" sz="1800" dirty="0" smtClean="0"/>
              <a:t>– </a:t>
            </a:r>
            <a:r>
              <a:rPr lang="en-US" altLang="ja-JP" sz="1400" dirty="0" smtClean="0"/>
              <a:t>Waiver &amp; flight manifest</a:t>
            </a:r>
          </a:p>
          <a:p>
            <a:pPr marL="514350" indent="-514350">
              <a:buFont typeface="+mj-lt"/>
              <a:buAutoNum type="arabicPeriod"/>
            </a:pPr>
            <a:r>
              <a:rPr lang="zh-TW" altLang="en-US" sz="1800" dirty="0"/>
              <a:t>藥物和酒精檢測</a:t>
            </a:r>
            <a:r>
              <a:rPr lang="en-US" altLang="ja-JP" sz="1800" dirty="0" smtClean="0"/>
              <a:t>- </a:t>
            </a:r>
            <a:r>
              <a:rPr lang="en-AU" sz="1400" dirty="0" smtClean="0"/>
              <a:t>A drug and alcohol check</a:t>
            </a:r>
            <a:endParaRPr lang="en-AU" altLang="ja-JP" sz="1400" dirty="0" smtClean="0"/>
          </a:p>
          <a:p>
            <a:pPr marL="514350" indent="-514350">
              <a:buFont typeface="+mj-lt"/>
              <a:buAutoNum type="arabicPeriod"/>
            </a:pPr>
            <a:r>
              <a:rPr lang="zh-TW" altLang="en-US" sz="1800" dirty="0"/>
              <a:t>疲勞管理體系</a:t>
            </a:r>
            <a:r>
              <a:rPr lang="en-US" altLang="zh-TW" sz="1800" dirty="0" smtClean="0">
                <a:latin typeface="MS Gothic" pitchFamily="49" charset="-128"/>
                <a:ea typeface="MS Gothic" pitchFamily="49" charset="-128"/>
              </a:rPr>
              <a:t>- </a:t>
            </a:r>
            <a:r>
              <a:rPr lang="en-AU" sz="1400" dirty="0" smtClean="0"/>
              <a:t>Fatigue Risk Management Scheme</a:t>
            </a:r>
          </a:p>
          <a:p>
            <a:pPr marL="514350" indent="-514350">
              <a:buFont typeface="+mj-lt"/>
              <a:buAutoNum type="arabicPeriod"/>
            </a:pPr>
            <a:r>
              <a:rPr lang="zh-TW" altLang="en-US" sz="1800" dirty="0"/>
              <a:t>熱氣球飛行中的間隔距離的規定</a:t>
            </a:r>
            <a:r>
              <a:rPr lang="en-US" altLang="ja-JP" sz="1800" dirty="0" smtClean="0"/>
              <a:t>– </a:t>
            </a:r>
            <a:r>
              <a:rPr lang="en-US" altLang="ja-JP" sz="1400" dirty="0" smtClean="0"/>
              <a:t>Flight separation</a:t>
            </a:r>
            <a:endParaRPr lang="en-US" sz="1400" dirty="0" smtClean="0"/>
          </a:p>
          <a:p>
            <a:pPr marL="514350" indent="-514350">
              <a:buFont typeface="+mj-lt"/>
              <a:buAutoNum type="arabicPeriod"/>
            </a:pPr>
            <a:r>
              <a:rPr lang="zh-TW" altLang="en-US" sz="1800" dirty="0"/>
              <a:t>澳洲熱氣球操作體系和其他國家有何不同</a:t>
            </a:r>
            <a:r>
              <a:rPr lang="en-US" altLang="ja-JP" sz="1800" dirty="0" smtClean="0"/>
              <a:t>– </a:t>
            </a:r>
            <a:r>
              <a:rPr lang="en-US" altLang="ja-JP" sz="1400" dirty="0" smtClean="0"/>
              <a:t>What is different between HA and other country? </a:t>
            </a:r>
          </a:p>
          <a:p>
            <a:pPr marL="514350" indent="-514350">
              <a:buFont typeface="+mj-lt"/>
              <a:buAutoNum type="arabicPeriod"/>
            </a:pPr>
            <a:r>
              <a:rPr lang="zh-TW" altLang="en-US" sz="1800" dirty="0"/>
              <a:t>其他國家熱氣球事故原因和我公司進行相應對比</a:t>
            </a:r>
            <a:r>
              <a:rPr lang="en-US" altLang="ja-JP" sz="1800" dirty="0" smtClean="0"/>
              <a:t>- </a:t>
            </a:r>
            <a:r>
              <a:rPr lang="en-US" altLang="ja-JP" sz="1400" dirty="0" smtClean="0"/>
              <a:t>Overseas examples </a:t>
            </a:r>
            <a:endParaRPr lang="en-AU" altLang="ja-JP" sz="1400" dirty="0" smtClean="0"/>
          </a:p>
          <a:p>
            <a:pPr marL="514350" indent="-514350">
              <a:buFont typeface="+mj-lt"/>
              <a:buAutoNum type="arabicPeriod"/>
            </a:pPr>
            <a:r>
              <a:rPr lang="zh-CN" altLang="en-US" sz="1800" dirty="0"/>
              <a:t>答疑</a:t>
            </a:r>
            <a:r>
              <a:rPr lang="en-US" altLang="zh-CN" sz="1800" dirty="0" smtClean="0"/>
              <a:t>-</a:t>
            </a:r>
            <a:r>
              <a:rPr lang="en-AU" altLang="ja-JP" sz="1800" dirty="0" smtClean="0"/>
              <a:t>Q &amp; A</a:t>
            </a:r>
            <a:endParaRPr lang="en-US" altLang="ja-JP" sz="1800" dirty="0" smtClean="0"/>
          </a:p>
        </p:txBody>
      </p:sp>
    </p:spTree>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10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10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10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62" dur="10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10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68" dur="10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10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74" dur="10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10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80" dur="10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additive="base">
                                        <p:cTn id="85" dur="1000" fill="hold"/>
                                        <p:tgtEl>
                                          <p:spTgt spid="3">
                                            <p:txEl>
                                              <p:pRg st="13" end="13"/>
                                            </p:txEl>
                                          </p:spTgt>
                                        </p:tgtEl>
                                        <p:attrNameLst>
                                          <p:attrName>ppt_x</p:attrName>
                                        </p:attrNameLst>
                                      </p:cBhvr>
                                      <p:tavLst>
                                        <p:tav tm="0">
                                          <p:val>
                                            <p:strVal val="0-#ppt_w/2"/>
                                          </p:val>
                                        </p:tav>
                                        <p:tav tm="100000">
                                          <p:val>
                                            <p:strVal val="#ppt_x"/>
                                          </p:val>
                                        </p:tav>
                                      </p:tavLst>
                                    </p:anim>
                                    <p:anim calcmode="lin" valueType="num">
                                      <p:cBhvr additive="base">
                                        <p:cTn id="86" dur="1000" fill="hold"/>
                                        <p:tgtEl>
                                          <p:spTgt spid="3">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3">
                                            <p:txEl>
                                              <p:pRg st="14" end="14"/>
                                            </p:txEl>
                                          </p:spTgt>
                                        </p:tgtEl>
                                        <p:attrNameLst>
                                          <p:attrName>style.visibility</p:attrName>
                                        </p:attrNameLst>
                                      </p:cBhvr>
                                      <p:to>
                                        <p:strVal val="visible"/>
                                      </p:to>
                                    </p:set>
                                    <p:anim calcmode="lin" valueType="num">
                                      <p:cBhvr additive="base">
                                        <p:cTn id="91" dur="1000" fill="hold"/>
                                        <p:tgtEl>
                                          <p:spTgt spid="3">
                                            <p:txEl>
                                              <p:pRg st="14" end="14"/>
                                            </p:txEl>
                                          </p:spTgt>
                                        </p:tgtEl>
                                        <p:attrNameLst>
                                          <p:attrName>ppt_x</p:attrName>
                                        </p:attrNameLst>
                                      </p:cBhvr>
                                      <p:tavLst>
                                        <p:tav tm="0">
                                          <p:val>
                                            <p:strVal val="0-#ppt_w/2"/>
                                          </p:val>
                                        </p:tav>
                                        <p:tav tm="100000">
                                          <p:val>
                                            <p:strVal val="#ppt_x"/>
                                          </p:val>
                                        </p:tav>
                                      </p:tavLst>
                                    </p:anim>
                                    <p:anim calcmode="lin" valueType="num">
                                      <p:cBhvr additive="base">
                                        <p:cTn id="92" dur="1000" fill="hold"/>
                                        <p:tgtEl>
                                          <p:spTgt spid="3">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3">
                                            <p:txEl>
                                              <p:pRg st="15" end="15"/>
                                            </p:txEl>
                                          </p:spTgt>
                                        </p:tgtEl>
                                        <p:attrNameLst>
                                          <p:attrName>style.visibility</p:attrName>
                                        </p:attrNameLst>
                                      </p:cBhvr>
                                      <p:to>
                                        <p:strVal val="visible"/>
                                      </p:to>
                                    </p:set>
                                    <p:anim calcmode="lin" valueType="num">
                                      <p:cBhvr additive="base">
                                        <p:cTn id="97" dur="1000" fill="hold"/>
                                        <p:tgtEl>
                                          <p:spTgt spid="3">
                                            <p:txEl>
                                              <p:pRg st="15" end="15"/>
                                            </p:txEl>
                                          </p:spTgt>
                                        </p:tgtEl>
                                        <p:attrNameLst>
                                          <p:attrName>ppt_x</p:attrName>
                                        </p:attrNameLst>
                                      </p:cBhvr>
                                      <p:tavLst>
                                        <p:tav tm="0">
                                          <p:val>
                                            <p:strVal val="0-#ppt_w/2"/>
                                          </p:val>
                                        </p:tav>
                                        <p:tav tm="100000">
                                          <p:val>
                                            <p:strVal val="#ppt_x"/>
                                          </p:val>
                                        </p:tav>
                                      </p:tavLst>
                                    </p:anim>
                                    <p:anim calcmode="lin" valueType="num">
                                      <p:cBhvr additive="base">
                                        <p:cTn id="98" dur="1000" fill="hold"/>
                                        <p:tgtEl>
                                          <p:spTgt spid="3">
                                            <p:txEl>
                                              <p:pRg st="15" end="15"/>
                                            </p:txEl>
                                          </p:spTgt>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3">
                                            <p:txEl>
                                              <p:pRg st="16" end="16"/>
                                            </p:txEl>
                                          </p:spTgt>
                                        </p:tgtEl>
                                        <p:attrNameLst>
                                          <p:attrName>style.visibility</p:attrName>
                                        </p:attrNameLst>
                                      </p:cBhvr>
                                      <p:to>
                                        <p:strVal val="visible"/>
                                      </p:to>
                                    </p:set>
                                    <p:anim calcmode="lin" valueType="num">
                                      <p:cBhvr additive="base">
                                        <p:cTn id="103" dur="1000" fill="hold"/>
                                        <p:tgtEl>
                                          <p:spTgt spid="3">
                                            <p:txEl>
                                              <p:pRg st="16" end="16"/>
                                            </p:txEl>
                                          </p:spTgt>
                                        </p:tgtEl>
                                        <p:attrNameLst>
                                          <p:attrName>ppt_x</p:attrName>
                                        </p:attrNameLst>
                                      </p:cBhvr>
                                      <p:tavLst>
                                        <p:tav tm="0">
                                          <p:val>
                                            <p:strVal val="0-#ppt_w/2"/>
                                          </p:val>
                                        </p:tav>
                                        <p:tav tm="100000">
                                          <p:val>
                                            <p:strVal val="#ppt_x"/>
                                          </p:val>
                                        </p:tav>
                                      </p:tavLst>
                                    </p:anim>
                                    <p:anim calcmode="lin" valueType="num">
                                      <p:cBhvr additive="base">
                                        <p:cTn id="104" dur="1000" fill="hold"/>
                                        <p:tgtEl>
                                          <p:spTgt spid="3">
                                            <p:txEl>
                                              <p:pRg st="16" end="1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413792"/>
            <a:ext cx="7056784" cy="1431032"/>
          </a:xfrm>
        </p:spPr>
        <p:style>
          <a:lnRef idx="2">
            <a:schemeClr val="accent6">
              <a:shade val="50000"/>
            </a:schemeClr>
          </a:lnRef>
          <a:fillRef idx="1">
            <a:schemeClr val="accent6"/>
          </a:fillRef>
          <a:effectRef idx="0">
            <a:schemeClr val="accent6"/>
          </a:effectRef>
          <a:fontRef idx="minor">
            <a:schemeClr val="lt1"/>
          </a:fontRef>
        </p:style>
        <p:txBody>
          <a:bodyPr>
            <a:noAutofit/>
          </a:bodyPr>
          <a:lstStyle/>
          <a:p>
            <a:r>
              <a:rPr lang="zh-TW" altLang="en-US" sz="2800" dirty="0"/>
              <a:t>澳洲民航局監管熱氣球公司</a:t>
            </a:r>
            <a:r>
              <a:rPr lang="en-US" altLang="ja-JP" sz="3200" dirty="0" smtClean="0"/>
              <a:t/>
            </a:r>
            <a:br>
              <a:rPr lang="en-US" altLang="ja-JP" sz="3200" dirty="0" smtClean="0"/>
            </a:br>
            <a:r>
              <a:rPr lang="en-AU" altLang="ja-JP" sz="3200" dirty="0" smtClean="0"/>
              <a:t>Operating under CASA</a:t>
            </a:r>
            <a:endParaRPr lang="en-AU" sz="3200" dirty="0"/>
          </a:p>
        </p:txBody>
      </p:sp>
      <p:sp>
        <p:nvSpPr>
          <p:cNvPr id="3" name="Content Placeholder 2"/>
          <p:cNvSpPr>
            <a:spLocks noGrp="1"/>
          </p:cNvSpPr>
          <p:nvPr>
            <p:ph idx="1"/>
          </p:nvPr>
        </p:nvSpPr>
        <p:spPr>
          <a:xfrm>
            <a:off x="467544" y="2060848"/>
            <a:ext cx="8229600" cy="4464496"/>
          </a:xfrm>
        </p:spPr>
        <p:txBody>
          <a:bodyPr>
            <a:normAutofit fontScale="85000" lnSpcReduction="10000"/>
          </a:bodyPr>
          <a:lstStyle/>
          <a:p>
            <a:r>
              <a:rPr lang="zh-TW" altLang="en-US" sz="3100" dirty="0"/>
              <a:t>本公司由澳洲民航局直接監管，澳洲所有的航空公司如</a:t>
            </a:r>
            <a:r>
              <a:rPr lang="en-US" altLang="zh-TW" sz="3100" dirty="0"/>
              <a:t>Qantas, </a:t>
            </a:r>
            <a:r>
              <a:rPr lang="en-US" altLang="zh-TW" sz="3100" dirty="0" err="1"/>
              <a:t>Jetstar</a:t>
            </a:r>
            <a:r>
              <a:rPr lang="en-US" altLang="zh-TW" sz="3100" dirty="0"/>
              <a:t> </a:t>
            </a:r>
            <a:r>
              <a:rPr lang="zh-TW" altLang="en-US" sz="3100" dirty="0"/>
              <a:t>也受澳洲航空局管理。我們需遵守澳洲民航局所規定的相關法規並接受監督</a:t>
            </a:r>
            <a:r>
              <a:rPr lang="zh-TW" altLang="en-US" sz="3100" dirty="0" smtClean="0"/>
              <a:t>。</a:t>
            </a:r>
            <a:endParaRPr lang="en-US" altLang="zh-TW" sz="3100" dirty="0" smtClean="0"/>
          </a:p>
          <a:p>
            <a:r>
              <a:rPr lang="zh-TW" altLang="en-US" sz="3100" dirty="0"/>
              <a:t>澳洲民航局會不定期的到飛行現場進行監督抽查。</a:t>
            </a:r>
            <a:endParaRPr lang="en-US" altLang="ja-JP" sz="3100" dirty="0" smtClean="0"/>
          </a:p>
          <a:p>
            <a:r>
              <a:rPr lang="zh-TW" altLang="en-US" sz="3100" dirty="0"/>
              <a:t>本公司是在世界上最安全的飛行法規和最嚴格的監管體制下進行運作</a:t>
            </a:r>
            <a:r>
              <a:rPr lang="zh-TW" altLang="en-US" sz="3100" dirty="0" smtClean="0"/>
              <a:t>。</a:t>
            </a:r>
            <a:endParaRPr lang="en-US" altLang="zh-TW" sz="3100" dirty="0" smtClean="0"/>
          </a:p>
          <a:p>
            <a:r>
              <a:rPr lang="zh-TW" altLang="en-US" sz="3100" dirty="0"/>
              <a:t>所有飛行員和工作人​​員每月都會參加關於飛行安全的會議。</a:t>
            </a:r>
            <a:endParaRPr lang="en-US" altLang="ja-JP" dirty="0" smtClean="0"/>
          </a:p>
          <a:p>
            <a:pPr>
              <a:buNone/>
            </a:pPr>
            <a:r>
              <a:rPr lang="en-US" altLang="ja-JP" dirty="0" smtClean="0"/>
              <a:t/>
            </a:r>
            <a:br>
              <a:rPr lang="en-US" altLang="ja-JP" dirty="0" smtClean="0"/>
            </a:br>
            <a:endParaRPr lang="en-AU" sz="2600" b="1" dirty="0" smtClean="0"/>
          </a:p>
          <a:p>
            <a:endParaRPr lang="en-AU" dirty="0"/>
          </a:p>
        </p:txBody>
      </p:sp>
      <p:pic>
        <p:nvPicPr>
          <p:cNvPr id="4" name="Picture 3" descr="casa logo.JPG"/>
          <p:cNvPicPr>
            <a:picLocks noChangeAspect="1"/>
          </p:cNvPicPr>
          <p:nvPr/>
        </p:nvPicPr>
        <p:blipFill>
          <a:blip r:embed="rId2" cstate="print"/>
          <a:stretch>
            <a:fillRect/>
          </a:stretch>
        </p:blipFill>
        <p:spPr>
          <a:xfrm>
            <a:off x="107504" y="389099"/>
            <a:ext cx="1512168" cy="1311709"/>
          </a:xfrm>
          <a:prstGeom prst="rect">
            <a:avLst/>
          </a:prstGeom>
        </p:spPr>
      </p:pic>
      <p:pic>
        <p:nvPicPr>
          <p:cNvPr id="5" name="Picture 4" descr="qantas.JPG"/>
          <p:cNvPicPr>
            <a:picLocks noChangeAspect="1"/>
          </p:cNvPicPr>
          <p:nvPr/>
        </p:nvPicPr>
        <p:blipFill>
          <a:blip r:embed="rId3" cstate="print"/>
          <a:stretch>
            <a:fillRect/>
          </a:stretch>
        </p:blipFill>
        <p:spPr>
          <a:xfrm>
            <a:off x="6444208" y="5301208"/>
            <a:ext cx="1929698" cy="1224136"/>
          </a:xfrm>
          <a:prstGeom prst="rect">
            <a:avLst/>
          </a:prstGeom>
        </p:spPr>
      </p:pic>
      <p:pic>
        <p:nvPicPr>
          <p:cNvPr id="6" name="Picture 5" descr="jetstar.JPG"/>
          <p:cNvPicPr>
            <a:picLocks noChangeAspect="1"/>
          </p:cNvPicPr>
          <p:nvPr/>
        </p:nvPicPr>
        <p:blipFill>
          <a:blip r:embed="rId4" cstate="print"/>
          <a:stretch>
            <a:fillRect/>
          </a:stretch>
        </p:blipFill>
        <p:spPr>
          <a:xfrm>
            <a:off x="4283968" y="5276388"/>
            <a:ext cx="1955822" cy="124895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p:spPr>
        <p:style>
          <a:lnRef idx="2">
            <a:schemeClr val="accent6">
              <a:shade val="50000"/>
            </a:schemeClr>
          </a:lnRef>
          <a:fillRef idx="1">
            <a:schemeClr val="accent6"/>
          </a:fillRef>
          <a:effectRef idx="0">
            <a:schemeClr val="accent6"/>
          </a:effectRef>
          <a:fontRef idx="minor">
            <a:schemeClr val="lt1"/>
          </a:fontRef>
        </p:style>
        <p:txBody>
          <a:bodyPr>
            <a:noAutofit/>
          </a:bodyPr>
          <a:lstStyle/>
          <a:p>
            <a:r>
              <a:rPr lang="zh-TW" altLang="en-US" sz="3000" dirty="0"/>
              <a:t>飛行員的資格</a:t>
            </a:r>
            <a:r>
              <a:rPr lang="en-US" altLang="ja-JP" sz="3000" dirty="0" smtClean="0"/>
              <a:t/>
            </a:r>
            <a:br>
              <a:rPr lang="en-US" altLang="ja-JP" sz="3000" dirty="0" smtClean="0"/>
            </a:br>
            <a:r>
              <a:rPr lang="en-AU" sz="3000" dirty="0" smtClean="0"/>
              <a:t> The qualification of the pilot</a:t>
            </a:r>
            <a:endParaRPr lang="en-AU" sz="3000" dirty="0"/>
          </a:p>
        </p:txBody>
      </p:sp>
      <p:sp>
        <p:nvSpPr>
          <p:cNvPr id="3" name="Content Placeholder 2"/>
          <p:cNvSpPr>
            <a:spLocks noGrp="1"/>
          </p:cNvSpPr>
          <p:nvPr>
            <p:ph idx="1"/>
          </p:nvPr>
        </p:nvSpPr>
        <p:spPr>
          <a:xfrm>
            <a:off x="457200" y="1628801"/>
            <a:ext cx="8229600" cy="4752527"/>
          </a:xfrm>
        </p:spPr>
        <p:txBody>
          <a:bodyPr>
            <a:normAutofit/>
          </a:bodyPr>
          <a:lstStyle/>
          <a:p>
            <a:pPr>
              <a:buNone/>
            </a:pPr>
            <a:endParaRPr lang="en-AU" dirty="0" smtClean="0"/>
          </a:p>
          <a:p>
            <a:r>
              <a:rPr lang="zh-TW" altLang="en-US" dirty="0"/>
              <a:t>商業熱氣球飛行員需通過澳洲民航局規定的統一標准考核和認證。和澳洲其他航空公司飛行員一樣都是由澳洲民航局認證的飛行員。</a:t>
            </a:r>
            <a:endParaRPr lang="en-A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zh-TW" altLang="en-US" sz="3600" dirty="0"/>
              <a:t>如何得到商業熱氣球飛行執照</a:t>
            </a:r>
            <a:r>
              <a:rPr lang="en-AU" dirty="0" smtClean="0"/>
              <a:t/>
            </a:r>
            <a:br>
              <a:rPr lang="en-AU" dirty="0" smtClean="0"/>
            </a:br>
            <a:r>
              <a:rPr lang="en-AU" dirty="0" smtClean="0"/>
              <a:t> </a:t>
            </a:r>
            <a:r>
              <a:rPr lang="en-AU" sz="3600" dirty="0" smtClean="0"/>
              <a:t>How do you get commercial pilot licence</a:t>
            </a:r>
            <a:endParaRPr lang="en-AU"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83373403"/>
              </p:ext>
            </p:extLst>
          </p:nvPr>
        </p:nvGraphicFramePr>
        <p:xfrm>
          <a:off x="446856" y="1484784"/>
          <a:ext cx="8229600" cy="5049728"/>
        </p:xfrm>
        <a:graphic>
          <a:graphicData uri="http://schemas.openxmlformats.org/drawingml/2006/table">
            <a:tbl>
              <a:tblPr firstRow="1" bandRow="1">
                <a:tableStyleId>{5C22544A-7EE6-4342-B048-85BDC9FD1C3A}</a:tableStyleId>
              </a:tblPr>
              <a:tblGrid>
                <a:gridCol w="2726160"/>
                <a:gridCol w="1440160"/>
                <a:gridCol w="1980220"/>
                <a:gridCol w="2083060"/>
              </a:tblGrid>
              <a:tr h="618964">
                <a:tc>
                  <a:txBody>
                    <a:bodyPr/>
                    <a:lstStyle/>
                    <a:p>
                      <a:r>
                        <a:rPr lang="zh-CN" altLang="en-US" sz="1600" dirty="0" smtClean="0"/>
                        <a:t>執照類別</a:t>
                      </a:r>
                      <a:endParaRPr lang="en-US" sz="1600" dirty="0" smtClean="0"/>
                    </a:p>
                    <a:p>
                      <a:r>
                        <a:rPr lang="en-US" sz="1600" dirty="0" smtClean="0"/>
                        <a:t>Class of license</a:t>
                      </a:r>
                      <a:endParaRPr lang="en-AU" sz="1600" dirty="0"/>
                    </a:p>
                  </a:txBody>
                  <a:tcPr/>
                </a:tc>
                <a:tc>
                  <a:txBody>
                    <a:bodyPr/>
                    <a:lstStyle/>
                    <a:p>
                      <a:pPr algn="ctr"/>
                      <a:r>
                        <a:rPr lang="zh-TW" altLang="en-US" sz="1600" dirty="0" smtClean="0"/>
                        <a:t>最低飛行小時</a:t>
                      </a:r>
                      <a:r>
                        <a:rPr lang="en-US" sz="1600" dirty="0" smtClean="0"/>
                        <a:t>Minimum flight time</a:t>
                      </a:r>
                      <a:endParaRPr lang="en-AU" sz="1600" dirty="0"/>
                    </a:p>
                  </a:txBody>
                  <a:tcPr/>
                </a:tc>
                <a:tc>
                  <a:txBody>
                    <a:bodyPr/>
                    <a:lstStyle/>
                    <a:p>
                      <a:pPr algn="ctr"/>
                      <a:r>
                        <a:rPr lang="zh-TW" altLang="en-US" sz="1600" dirty="0" smtClean="0"/>
                        <a:t>所需要的學科測試</a:t>
                      </a:r>
                      <a:r>
                        <a:rPr lang="en-US" altLang="ja-JP" sz="1600" dirty="0" smtClean="0"/>
                        <a:t/>
                      </a:r>
                      <a:br>
                        <a:rPr lang="en-US" altLang="ja-JP" sz="1600" dirty="0" smtClean="0"/>
                      </a:br>
                      <a:r>
                        <a:rPr lang="en-US" altLang="ja-JP" sz="1600" dirty="0" smtClean="0"/>
                        <a:t>Exams</a:t>
                      </a:r>
                      <a:endParaRPr lang="en-AU" sz="1600" dirty="0"/>
                    </a:p>
                  </a:txBody>
                  <a:tcPr/>
                </a:tc>
                <a:tc>
                  <a:txBody>
                    <a:bodyPr/>
                    <a:lstStyle/>
                    <a:p>
                      <a:pPr algn="ctr"/>
                      <a:r>
                        <a:rPr lang="zh-TW" altLang="en-US" sz="1600" dirty="0" smtClean="0"/>
                        <a:t>飛行操作測試</a:t>
                      </a:r>
                      <a:endParaRPr lang="en-US" altLang="zh-TW" sz="1600" dirty="0" smtClean="0"/>
                    </a:p>
                    <a:p>
                      <a:pPr algn="ctr"/>
                      <a:r>
                        <a:rPr lang="en-US" sz="1600" dirty="0" smtClean="0"/>
                        <a:t>Flight instruction test</a:t>
                      </a:r>
                      <a:endParaRPr lang="en-AU" sz="1600" dirty="0"/>
                    </a:p>
                  </a:txBody>
                  <a:tcPr/>
                </a:tc>
              </a:tr>
              <a:tr h="828092">
                <a:tc>
                  <a:txBody>
                    <a:bodyPr/>
                    <a:lstStyle/>
                    <a:p>
                      <a:r>
                        <a:rPr lang="zh-TW" altLang="en-US" sz="1600" dirty="0" smtClean="0"/>
                        <a:t>只可以做個人飛行</a:t>
                      </a:r>
                      <a:endParaRPr lang="en-US" altLang="zh-TW" sz="1600" dirty="0" smtClean="0"/>
                    </a:p>
                    <a:p>
                      <a:r>
                        <a:rPr lang="en-US" sz="1600" dirty="0" smtClean="0"/>
                        <a:t>Private</a:t>
                      </a:r>
                      <a:endParaRPr lang="en-AU" sz="1600" dirty="0"/>
                    </a:p>
                  </a:txBody>
                  <a:tcPr/>
                </a:tc>
                <a:tc>
                  <a:txBody>
                    <a:bodyPr/>
                    <a:lstStyle/>
                    <a:p>
                      <a:r>
                        <a:rPr lang="en-US" sz="1600" dirty="0" smtClean="0"/>
                        <a:t>16</a:t>
                      </a:r>
                      <a:r>
                        <a:rPr lang="zh-CN" altLang="en-US" sz="1600" dirty="0" smtClean="0"/>
                        <a:t>小時</a:t>
                      </a:r>
                      <a:endParaRPr lang="en-AU" sz="1600" dirty="0"/>
                    </a:p>
                  </a:txBody>
                  <a:tcPr/>
                </a:tc>
                <a:tc>
                  <a:txBody>
                    <a:bodyPr/>
                    <a:lstStyle/>
                    <a:p>
                      <a:r>
                        <a:rPr lang="zh-TW" altLang="en-US" sz="1600" kern="1200" baseline="0" dirty="0" smtClean="0">
                          <a:solidFill>
                            <a:schemeClr val="dk1"/>
                          </a:solidFill>
                          <a:latin typeface="+mn-lt"/>
                          <a:ea typeface="+mn-ea"/>
                          <a:cs typeface="+mn-cs"/>
                        </a:rPr>
                        <a:t>無線電通訊、​​航空法、氣象學，熱氣球操控技術</a:t>
                      </a:r>
                      <a:endParaRPr lang="en-AU" sz="1600" dirty="0"/>
                    </a:p>
                  </a:txBody>
                  <a:tcPr/>
                </a:tc>
                <a:tc>
                  <a:txBody>
                    <a:bodyPr/>
                    <a:lstStyle/>
                    <a:p>
                      <a:r>
                        <a:rPr lang="zh-TW" altLang="en-US" sz="1800" kern="1200" baseline="0" dirty="0" smtClean="0">
                          <a:solidFill>
                            <a:schemeClr val="dk1"/>
                          </a:solidFill>
                          <a:latin typeface="+mn-lt"/>
                          <a:ea typeface="+mn-ea"/>
                          <a:cs typeface="+mn-cs"/>
                        </a:rPr>
                        <a:t>由私人熱氣球飛行組織（</a:t>
                      </a:r>
                      <a:r>
                        <a:rPr lang="en-US" altLang="zh-TW" sz="1800" kern="1200" baseline="0" dirty="0" smtClean="0">
                          <a:solidFill>
                            <a:schemeClr val="dk1"/>
                          </a:solidFill>
                          <a:latin typeface="+mn-lt"/>
                          <a:ea typeface="+mn-ea"/>
                          <a:cs typeface="+mn-cs"/>
                        </a:rPr>
                        <a:t>ABF)</a:t>
                      </a:r>
                      <a:r>
                        <a:rPr lang="zh-TW" altLang="en-US" sz="1800" kern="1200" baseline="0" dirty="0" smtClean="0">
                          <a:solidFill>
                            <a:schemeClr val="dk1"/>
                          </a:solidFill>
                          <a:latin typeface="+mn-lt"/>
                          <a:ea typeface="+mn-ea"/>
                          <a:cs typeface="+mn-cs"/>
                        </a:rPr>
                        <a:t>進行考核</a:t>
                      </a:r>
                      <a:endParaRPr lang="en-AU" sz="1600" dirty="0"/>
                    </a:p>
                  </a:txBody>
                  <a:tcPr/>
                </a:tc>
              </a:tr>
              <a:tr h="828092">
                <a:tc>
                  <a:txBody>
                    <a:bodyPr/>
                    <a:lstStyle/>
                    <a:p>
                      <a:r>
                        <a:rPr lang="zh-TW" altLang="en-US" sz="1600" dirty="0" smtClean="0"/>
                        <a:t>商業飛行專用</a:t>
                      </a:r>
                      <a:endParaRPr lang="en-US" altLang="zh-TW" sz="1600" dirty="0" smtClean="0"/>
                    </a:p>
                    <a:p>
                      <a:r>
                        <a:rPr lang="en-US" sz="1600" dirty="0" smtClean="0"/>
                        <a:t>Class 1</a:t>
                      </a:r>
                    </a:p>
                    <a:p>
                      <a:r>
                        <a:rPr lang="zh-CN" altLang="en-US" sz="1600" dirty="0" smtClean="0"/>
                        <a:t>最高可搭載</a:t>
                      </a:r>
                      <a:r>
                        <a:rPr lang="en-US" altLang="zh-CN" sz="1600" dirty="0" smtClean="0"/>
                        <a:t>4</a:t>
                      </a:r>
                      <a:r>
                        <a:rPr lang="zh-CN" altLang="en-US" sz="1600" dirty="0" smtClean="0"/>
                        <a:t>人</a:t>
                      </a:r>
                      <a:endParaRPr lang="en-AU" sz="1600" dirty="0"/>
                    </a:p>
                  </a:txBody>
                  <a:tcPr/>
                </a:tc>
                <a:tc>
                  <a:txBody>
                    <a:bodyPr/>
                    <a:lstStyle/>
                    <a:p>
                      <a:r>
                        <a:rPr lang="en-US" altLang="ja-JP" sz="1600" dirty="0" smtClean="0"/>
                        <a:t>75</a:t>
                      </a:r>
                      <a:r>
                        <a:rPr lang="zh-CN" altLang="en-US" sz="1600" dirty="0" smtClean="0"/>
                        <a:t>小時</a:t>
                      </a:r>
                      <a:endParaRPr lang="en-AU" sz="1600" dirty="0"/>
                    </a:p>
                  </a:txBody>
                  <a:tcPr/>
                </a:tc>
                <a:tc rowSpan="4">
                  <a:txBody>
                    <a:bodyPr/>
                    <a:lstStyle/>
                    <a:p>
                      <a:r>
                        <a:rPr lang="zh-TW" altLang="en-US" sz="1600" kern="1200" baseline="0" dirty="0" smtClean="0">
                          <a:solidFill>
                            <a:schemeClr val="dk1"/>
                          </a:solidFill>
                          <a:latin typeface="+mn-lt"/>
                          <a:ea typeface="+mn-ea"/>
                          <a:cs typeface="+mn-cs"/>
                        </a:rPr>
                        <a:t>無線電通訊、​​航空法、氣象學，熱氣球操控技術</a:t>
                      </a:r>
                    </a:p>
                    <a:p>
                      <a:r>
                        <a:rPr lang="zh-TW" altLang="en-US" sz="1600" kern="1200" baseline="0" dirty="0" smtClean="0">
                          <a:solidFill>
                            <a:schemeClr val="dk1"/>
                          </a:solidFill>
                          <a:latin typeface="+mn-lt"/>
                          <a:ea typeface="+mn-ea"/>
                          <a:cs typeface="+mn-cs"/>
                        </a:rPr>
                        <a:t>商業飛行航空法、氣象學、和更成熟的熱氣球操控技術，由</a:t>
                      </a:r>
                      <a:r>
                        <a:rPr lang="en-US" altLang="zh-TW" sz="1600" kern="1200" baseline="0" dirty="0" smtClean="0">
                          <a:solidFill>
                            <a:schemeClr val="dk1"/>
                          </a:solidFill>
                          <a:latin typeface="+mn-lt"/>
                          <a:ea typeface="+mn-ea"/>
                          <a:cs typeface="+mn-cs"/>
                        </a:rPr>
                        <a:t>CASA</a:t>
                      </a:r>
                      <a:r>
                        <a:rPr lang="zh-TW" altLang="en-US" sz="1600" kern="1200" baseline="0" dirty="0" smtClean="0">
                          <a:solidFill>
                            <a:schemeClr val="dk1"/>
                          </a:solidFill>
                          <a:latin typeface="+mn-lt"/>
                          <a:ea typeface="+mn-ea"/>
                          <a:cs typeface="+mn-cs"/>
                        </a:rPr>
                        <a:t>進行統一考試得</a:t>
                      </a:r>
                      <a:r>
                        <a:rPr lang="en-US" altLang="zh-TW" sz="1600" kern="1200" baseline="0" dirty="0" smtClean="0">
                          <a:solidFill>
                            <a:schemeClr val="dk1"/>
                          </a:solidFill>
                          <a:latin typeface="+mn-lt"/>
                          <a:ea typeface="+mn-ea"/>
                          <a:cs typeface="+mn-cs"/>
                        </a:rPr>
                        <a:t>75%</a:t>
                      </a:r>
                      <a:r>
                        <a:rPr lang="zh-TW" altLang="en-US" sz="1600" kern="1200" baseline="0" dirty="0" smtClean="0">
                          <a:solidFill>
                            <a:schemeClr val="dk1"/>
                          </a:solidFill>
                          <a:latin typeface="+mn-lt"/>
                          <a:ea typeface="+mn-ea"/>
                          <a:cs typeface="+mn-cs"/>
                        </a:rPr>
                        <a:t>以上成績為通過</a:t>
                      </a:r>
                      <a:endParaRPr lang="en-AU" sz="1600" dirty="0"/>
                    </a:p>
                  </a:txBody>
                  <a:tcPr/>
                </a:tc>
                <a:tc>
                  <a:txBody>
                    <a:bodyPr/>
                    <a:lstStyle/>
                    <a:p>
                      <a:r>
                        <a:rPr lang="zh-TW" altLang="en-US" sz="1600" dirty="0" smtClean="0"/>
                        <a:t>澳洲民航局</a:t>
                      </a:r>
                      <a:r>
                        <a:rPr lang="en-US" altLang="zh-TW" sz="1600" dirty="0" smtClean="0"/>
                        <a:t>CASA</a:t>
                      </a:r>
                      <a:r>
                        <a:rPr lang="zh-TW" altLang="en-US" sz="1600" dirty="0" smtClean="0"/>
                        <a:t>認定考​​核</a:t>
                      </a:r>
                      <a:endParaRPr lang="en-AU" sz="1600" dirty="0"/>
                    </a:p>
                  </a:txBody>
                  <a:tcPr/>
                </a:tc>
              </a:tr>
              <a:tr h="828092">
                <a:tc>
                  <a:txBody>
                    <a:bodyPr/>
                    <a:lstStyle/>
                    <a:p>
                      <a:r>
                        <a:rPr lang="zh-TW" altLang="en-US" sz="1600" dirty="0" smtClean="0"/>
                        <a:t>商業飛行專用</a:t>
                      </a:r>
                      <a:endParaRPr lang="en-US" altLang="zh-TW" sz="1600" dirty="0" smtClean="0"/>
                    </a:p>
                    <a:p>
                      <a:r>
                        <a:rPr lang="en-US" sz="1600" dirty="0" smtClean="0"/>
                        <a:t>Class 2</a:t>
                      </a:r>
                      <a:endParaRPr lang="en-AU" sz="1600" dirty="0" smtClean="0"/>
                    </a:p>
                    <a:p>
                      <a:r>
                        <a:rPr lang="zh-CN" altLang="en-US" sz="1600" dirty="0" smtClean="0"/>
                        <a:t>最高可搭載</a:t>
                      </a:r>
                      <a:r>
                        <a:rPr lang="en-US" altLang="zh-CN" sz="1600" dirty="0" smtClean="0"/>
                        <a:t>10</a:t>
                      </a:r>
                      <a:r>
                        <a:rPr lang="zh-CN" altLang="en-US" sz="1600" dirty="0" smtClean="0"/>
                        <a:t>人</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t>125</a:t>
                      </a:r>
                      <a:r>
                        <a:rPr lang="zh-CN" altLang="en-US" sz="1600" dirty="0" smtClean="0"/>
                        <a:t>小時</a:t>
                      </a:r>
                      <a:endParaRPr lang="en-AU" sz="1600" dirty="0"/>
                    </a:p>
                  </a:txBody>
                  <a:tcPr/>
                </a:tc>
                <a:tc vMerge="1">
                  <a:txBody>
                    <a:bodyPr/>
                    <a:lstStyle/>
                    <a:p>
                      <a:endParaRPr lang="en-AU" sz="1600" dirty="0"/>
                    </a:p>
                  </a:txBody>
                  <a:tcPr/>
                </a:tc>
                <a:tc>
                  <a:txBody>
                    <a:bodyPr/>
                    <a:lstStyle/>
                    <a:p>
                      <a:r>
                        <a:rPr lang="en-US" altLang="zh-CN" sz="1600" dirty="0" smtClean="0"/>
                        <a:t>CASA</a:t>
                      </a:r>
                      <a:r>
                        <a:rPr lang="zh-CN" altLang="en-US" sz="1600" dirty="0" smtClean="0"/>
                        <a:t>認定考​​核</a:t>
                      </a:r>
                      <a:endParaRPr lang="en-AU" sz="1600" dirty="0"/>
                    </a:p>
                  </a:txBody>
                  <a:tcPr/>
                </a:tc>
              </a:tr>
              <a:tr h="828092">
                <a:tc>
                  <a:txBody>
                    <a:bodyPr/>
                    <a:lstStyle/>
                    <a:p>
                      <a:r>
                        <a:rPr lang="zh-TW" altLang="en-US" sz="1600" dirty="0" smtClean="0"/>
                        <a:t>商業飛行專用</a:t>
                      </a:r>
                      <a:endParaRPr lang="en-US" altLang="zh-TW" sz="1600" dirty="0" smtClean="0"/>
                    </a:p>
                    <a:p>
                      <a:r>
                        <a:rPr lang="en-US" sz="1600" dirty="0" smtClean="0"/>
                        <a:t>Class 3</a:t>
                      </a:r>
                      <a:endParaRPr lang="en-AU" sz="1600" dirty="0" smtClean="0"/>
                    </a:p>
                    <a:p>
                      <a:r>
                        <a:rPr lang="zh-CN" altLang="en-US" sz="1600" dirty="0" smtClean="0"/>
                        <a:t>最高可搭載</a:t>
                      </a:r>
                      <a:r>
                        <a:rPr lang="en-US" altLang="zh-CN" sz="1600" dirty="0" smtClean="0"/>
                        <a:t>16</a:t>
                      </a:r>
                      <a:r>
                        <a:rPr lang="zh-CN" altLang="en-US" sz="1600" dirty="0" smtClean="0"/>
                        <a:t>人</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t>175</a:t>
                      </a:r>
                      <a:r>
                        <a:rPr lang="zh-CN" altLang="en-US" sz="1600" dirty="0" smtClean="0"/>
                        <a:t>小時</a:t>
                      </a:r>
                      <a:endParaRPr lang="en-AU" sz="1600" dirty="0"/>
                    </a:p>
                  </a:txBody>
                  <a:tcPr/>
                </a:tc>
                <a:tc vMerge="1">
                  <a:txBody>
                    <a:bodyPr/>
                    <a:lstStyle/>
                    <a:p>
                      <a:endParaRPr lang="en-AU" sz="1600" dirty="0"/>
                    </a:p>
                  </a:txBody>
                  <a:tcPr/>
                </a:tc>
                <a:tc>
                  <a:txBody>
                    <a:bodyPr/>
                    <a:lstStyle/>
                    <a:p>
                      <a:r>
                        <a:rPr lang="en-US" altLang="zh-CN" sz="1600" dirty="0" smtClean="0"/>
                        <a:t>CASA</a:t>
                      </a:r>
                      <a:r>
                        <a:rPr lang="zh-CN" altLang="en-US" sz="1600" dirty="0" smtClean="0"/>
                        <a:t>認定考​​核</a:t>
                      </a:r>
                      <a:endParaRPr lang="en-AU" sz="1600" dirty="0"/>
                    </a:p>
                  </a:txBody>
                  <a:tcPr/>
                </a:tc>
              </a:tr>
              <a:tr h="828092">
                <a:tc>
                  <a:txBody>
                    <a:bodyPr/>
                    <a:lstStyle/>
                    <a:p>
                      <a:r>
                        <a:rPr lang="zh-TW" altLang="en-US" sz="1600" dirty="0" smtClean="0"/>
                        <a:t>商業飛行專用</a:t>
                      </a:r>
                      <a:endParaRPr lang="en-US" altLang="zh-TW" sz="1600" dirty="0" smtClean="0"/>
                    </a:p>
                    <a:p>
                      <a:r>
                        <a:rPr lang="en-US" sz="1600" dirty="0" smtClean="0"/>
                        <a:t>Class 4</a:t>
                      </a:r>
                    </a:p>
                    <a:p>
                      <a:r>
                        <a:rPr lang="zh-CN" altLang="en-US" sz="1600" dirty="0" smtClean="0"/>
                        <a:t>最高可搭載</a:t>
                      </a:r>
                      <a:r>
                        <a:rPr lang="en-US" altLang="zh-CN" sz="1600" dirty="0" smtClean="0"/>
                        <a:t>24</a:t>
                      </a:r>
                      <a:r>
                        <a:rPr lang="zh-CN" altLang="en-US" sz="1600" dirty="0" smtClean="0"/>
                        <a:t>人</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t>250</a:t>
                      </a:r>
                      <a:r>
                        <a:rPr lang="zh-CN" altLang="en-US" sz="1600" dirty="0" smtClean="0"/>
                        <a:t>小時</a:t>
                      </a:r>
                      <a:endParaRPr lang="en-AU" sz="1600" dirty="0"/>
                    </a:p>
                  </a:txBody>
                  <a:tcPr/>
                </a:tc>
                <a:tc vMerge="1">
                  <a:txBody>
                    <a:bodyPr/>
                    <a:lstStyle/>
                    <a:p>
                      <a:endParaRPr lang="en-AU" sz="1600" dirty="0"/>
                    </a:p>
                  </a:txBody>
                  <a:tcPr/>
                </a:tc>
                <a:tc>
                  <a:txBody>
                    <a:bodyPr/>
                    <a:lstStyle/>
                    <a:p>
                      <a:r>
                        <a:rPr lang="en-US" altLang="zh-CN" sz="1600" dirty="0" smtClean="0"/>
                        <a:t>CASA</a:t>
                      </a:r>
                      <a:r>
                        <a:rPr lang="zh-CN" altLang="en-US" sz="1600" dirty="0" smtClean="0"/>
                        <a:t>認定考​​核</a:t>
                      </a:r>
                      <a:endParaRPr lang="en-AU" sz="1600" dirty="0"/>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zh-TW" altLang="en-US" sz="3200" dirty="0"/>
              <a:t>飛行員定期飛行技能考核</a:t>
            </a:r>
            <a:r>
              <a:rPr lang="en-US" altLang="ja-JP" sz="3200" dirty="0" smtClean="0"/>
              <a:t/>
            </a:r>
            <a:br>
              <a:rPr lang="en-US" altLang="ja-JP" sz="3200" dirty="0" smtClean="0"/>
            </a:br>
            <a:r>
              <a:rPr lang="en-AU" sz="3200" dirty="0" smtClean="0"/>
              <a:t> Regular pilot technical check</a:t>
            </a:r>
            <a:endParaRPr lang="en-AU" sz="3200" dirty="0"/>
          </a:p>
        </p:txBody>
      </p:sp>
      <p:sp>
        <p:nvSpPr>
          <p:cNvPr id="3" name="Content Placeholder 2"/>
          <p:cNvSpPr>
            <a:spLocks noGrp="1"/>
          </p:cNvSpPr>
          <p:nvPr>
            <p:ph idx="1"/>
          </p:nvPr>
        </p:nvSpPr>
        <p:spPr>
          <a:xfrm>
            <a:off x="457200" y="1268760"/>
            <a:ext cx="8229600" cy="5328592"/>
          </a:xfrm>
        </p:spPr>
        <p:txBody>
          <a:bodyPr>
            <a:normAutofit/>
          </a:bodyPr>
          <a:lstStyle/>
          <a:p>
            <a:r>
              <a:rPr lang="zh-TW" altLang="en-US" dirty="0"/>
              <a:t>澳大利亞民航局</a:t>
            </a:r>
            <a:r>
              <a:rPr lang="en-US" altLang="zh-TW" dirty="0"/>
              <a:t>(CASA)</a:t>
            </a:r>
            <a:r>
              <a:rPr lang="zh-TW" altLang="en-US" dirty="0"/>
              <a:t>規定飛行員每兩年都要進行一次飛行技能的重新考核，只有通過考核的飛行員才可繼續擁有飛行資格。 </a:t>
            </a:r>
            <a:r>
              <a:rPr lang="zh-TW" altLang="en-US" dirty="0" smtClean="0"/>
              <a:t>除</a:t>
            </a:r>
            <a:r>
              <a:rPr lang="zh-TW" altLang="en-US" dirty="0"/>
              <a:t>了正常的操作考核外，飛行員還需要應對緊急情況考核</a:t>
            </a:r>
            <a:r>
              <a:rPr lang="zh-TW" altLang="en-US" dirty="0" smtClean="0"/>
              <a:t>。</a:t>
            </a:r>
            <a:endParaRPr lang="en-US" altLang="zh-TW" dirty="0" smtClean="0"/>
          </a:p>
          <a:p>
            <a:r>
              <a:rPr lang="zh-TW" altLang="en-US" dirty="0"/>
              <a:t>飛行員每年都必須接受身體檢查。</a:t>
            </a:r>
            <a:endParaRPr lang="en-A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zh-TW" altLang="en-US" sz="3200" dirty="0"/>
              <a:t>本公司招募新飛行員的要求</a:t>
            </a:r>
            <a:r>
              <a:rPr lang="en-US" altLang="ja-JP" sz="3200" dirty="0" smtClean="0"/>
              <a:t/>
            </a:r>
            <a:br>
              <a:rPr lang="en-US" altLang="ja-JP" sz="3200" dirty="0" smtClean="0"/>
            </a:br>
            <a:r>
              <a:rPr lang="en-AU" sz="2800" dirty="0" smtClean="0"/>
              <a:t>When we employ to new pilot</a:t>
            </a:r>
            <a:endParaRPr lang="en-AU" sz="3200" dirty="0"/>
          </a:p>
        </p:txBody>
      </p:sp>
      <p:sp>
        <p:nvSpPr>
          <p:cNvPr id="3" name="Content Placeholder 2"/>
          <p:cNvSpPr>
            <a:spLocks noGrp="1"/>
          </p:cNvSpPr>
          <p:nvPr>
            <p:ph idx="1"/>
          </p:nvPr>
        </p:nvSpPr>
        <p:spPr>
          <a:xfrm>
            <a:off x="457200" y="1340768"/>
            <a:ext cx="8229600" cy="4896544"/>
          </a:xfrm>
        </p:spPr>
        <p:txBody>
          <a:bodyPr>
            <a:normAutofit/>
          </a:bodyPr>
          <a:lstStyle/>
          <a:p>
            <a:r>
              <a:rPr lang="zh-TW" altLang="en-US" dirty="0"/>
              <a:t>本公司一直招募新的飛行員，儘管如此，如果沒有取得澳洲民航局的商業飛行員資格的話，是不可以進行商業飛行。</a:t>
            </a:r>
          </a:p>
          <a:p>
            <a:pPr marL="0" indent="0">
              <a:buNone/>
            </a:pPr>
            <a:r>
              <a:rPr lang="zh-TW" altLang="en-US" dirty="0"/>
              <a:t> </a:t>
            </a:r>
            <a:r>
              <a:rPr lang="zh-TW" altLang="en-US" dirty="0" smtClean="0"/>
              <a:t>   １</a:t>
            </a:r>
            <a:r>
              <a:rPr lang="zh-TW" altLang="en-US" dirty="0"/>
              <a:t>．每個飛行員入職後將會有至少</a:t>
            </a:r>
            <a:r>
              <a:rPr lang="en-US" altLang="zh-TW" dirty="0"/>
              <a:t>20</a:t>
            </a:r>
            <a:r>
              <a:rPr lang="zh-TW" altLang="en-US" dirty="0"/>
              <a:t>小</a:t>
            </a:r>
            <a:r>
              <a:rPr lang="zh-TW" altLang="en-US" dirty="0" smtClean="0"/>
              <a:t>時</a:t>
            </a:r>
            <a:r>
              <a:rPr lang="en-US" altLang="zh-TW" dirty="0" smtClean="0"/>
              <a:t>	   </a:t>
            </a:r>
            <a:r>
              <a:rPr lang="zh-TW" altLang="en-US" dirty="0" smtClean="0"/>
              <a:t>書</a:t>
            </a:r>
            <a:r>
              <a:rPr lang="zh-TW" altLang="en-US" dirty="0"/>
              <a:t>本知識的學習。</a:t>
            </a:r>
          </a:p>
          <a:p>
            <a:pPr marL="0" indent="0">
              <a:buNone/>
            </a:pPr>
            <a:r>
              <a:rPr lang="zh-TW" altLang="en-US" dirty="0" smtClean="0"/>
              <a:t>    ２</a:t>
            </a:r>
            <a:r>
              <a:rPr lang="zh-TW" altLang="en-US" dirty="0"/>
              <a:t>．在進行緊急情況應對培訓後，民航</a:t>
            </a:r>
            <a:r>
              <a:rPr lang="zh-TW" altLang="en-US" dirty="0" smtClean="0"/>
              <a:t>局    </a:t>
            </a:r>
            <a:r>
              <a:rPr lang="en-US" altLang="zh-TW" dirty="0" smtClean="0"/>
              <a:t>	   </a:t>
            </a:r>
            <a:r>
              <a:rPr lang="zh-TW" altLang="en-US" dirty="0" smtClean="0"/>
              <a:t>將</a:t>
            </a:r>
            <a:r>
              <a:rPr lang="zh-TW" altLang="en-US" dirty="0"/>
              <a:t>對飛行員進行考核。</a:t>
            </a:r>
          </a:p>
          <a:p>
            <a:pPr marL="0" indent="0">
              <a:buNone/>
            </a:pPr>
            <a:r>
              <a:rPr lang="zh-TW" altLang="en-US" dirty="0" smtClean="0"/>
              <a:t>    ３</a:t>
            </a:r>
            <a:r>
              <a:rPr lang="zh-TW" altLang="en-US" dirty="0"/>
              <a:t>．只有通過所有培訓和考核後的飛行</a:t>
            </a:r>
            <a:r>
              <a:rPr lang="zh-TW" altLang="en-US" dirty="0" smtClean="0"/>
              <a:t>員</a:t>
            </a:r>
            <a:r>
              <a:rPr lang="en-US" altLang="zh-TW" dirty="0" smtClean="0"/>
              <a:t>	   </a:t>
            </a:r>
            <a:r>
              <a:rPr lang="zh-TW" altLang="en-US" dirty="0" smtClean="0"/>
              <a:t>才</a:t>
            </a:r>
            <a:r>
              <a:rPr lang="zh-TW" altLang="en-US" dirty="0"/>
              <a:t>可以上崗。</a:t>
            </a:r>
            <a:endParaRPr lang="en-US" altLang="ja-JP"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786"/>
            <a:ext cx="8229600" cy="1012974"/>
          </a:xfrm>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zh-TW" altLang="en-US" sz="3200" dirty="0"/>
              <a:t>熱氣球的檢查和維修保養</a:t>
            </a:r>
            <a:r>
              <a:rPr lang="en-US" altLang="ja-JP" sz="3600" dirty="0" smtClean="0"/>
              <a:t/>
            </a:r>
            <a:br>
              <a:rPr lang="en-US" altLang="ja-JP" sz="3600" dirty="0" smtClean="0"/>
            </a:br>
            <a:r>
              <a:rPr lang="en-AU" altLang="ja-JP" sz="3600" dirty="0" smtClean="0"/>
              <a:t> M</a:t>
            </a:r>
            <a:r>
              <a:rPr lang="en-AU" sz="3600" dirty="0" smtClean="0"/>
              <a:t>aintenance of the balloon</a:t>
            </a:r>
            <a:endParaRPr lang="en-AU" sz="3600" dirty="0"/>
          </a:p>
        </p:txBody>
      </p:sp>
      <p:sp>
        <p:nvSpPr>
          <p:cNvPr id="3" name="Content Placeholder 2"/>
          <p:cNvSpPr>
            <a:spLocks noGrp="1"/>
          </p:cNvSpPr>
          <p:nvPr>
            <p:ph idx="1"/>
          </p:nvPr>
        </p:nvSpPr>
        <p:spPr/>
        <p:txBody>
          <a:bodyPr>
            <a:normAutofit/>
          </a:bodyPr>
          <a:lstStyle/>
          <a:p>
            <a:r>
              <a:rPr lang="zh-TW" altLang="en-US" dirty="0"/>
              <a:t>航空法的規定，熱氣球每工作</a:t>
            </a:r>
            <a:r>
              <a:rPr lang="en-US" altLang="zh-TW" dirty="0"/>
              <a:t>100</a:t>
            </a:r>
            <a:r>
              <a:rPr lang="zh-TW" altLang="en-US" dirty="0"/>
              <a:t>小時，就要進行檢查和維修保養。檢修標準與航空公司如捷星和澳航是一樣。</a:t>
            </a:r>
          </a:p>
          <a:p>
            <a:r>
              <a:rPr lang="zh-TW" altLang="en-US" dirty="0"/>
              <a:t>在澳洲民航局指定的地點，由獲得澳洲民航局認證的工作人員進行熱氣球的檢查和維修保養。</a:t>
            </a:r>
            <a:endParaRPr lang="en-US" altLang="ja-JP" dirty="0" smtClean="0"/>
          </a:p>
          <a:p>
            <a:endParaRPr lang="en-AU" dirty="0"/>
          </a:p>
        </p:txBody>
      </p:sp>
      <p:pic>
        <p:nvPicPr>
          <p:cNvPr id="1026" name="Picture 2"/>
          <p:cNvPicPr>
            <a:picLocks noChangeAspect="1" noChangeArrowheads="1"/>
          </p:cNvPicPr>
          <p:nvPr/>
        </p:nvPicPr>
        <p:blipFill>
          <a:blip r:embed="rId2" cstate="print"/>
          <a:srcRect/>
          <a:stretch>
            <a:fillRect/>
          </a:stretch>
        </p:blipFill>
        <p:spPr bwMode="auto">
          <a:xfrm>
            <a:off x="0" y="3126"/>
            <a:ext cx="9162678" cy="685487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18677" y="3126"/>
            <a:ext cx="9144001" cy="6854874"/>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0" y="3126"/>
            <a:ext cx="9144000" cy="6854874"/>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18677" y="3126"/>
            <a:ext cx="9144001" cy="6854874"/>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3473" y="0"/>
            <a:ext cx="9144000" cy="68580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cstate="print"/>
          <a:srcRect/>
          <a:stretch>
            <a:fillRect/>
          </a:stretch>
        </p:blipFill>
        <p:spPr bwMode="auto">
          <a:xfrm>
            <a:off x="7602" y="-11758"/>
            <a:ext cx="9144000" cy="6839247"/>
          </a:xfrm>
          <a:prstGeom prst="rect">
            <a:avLst/>
          </a:prstGeom>
          <a:noFill/>
          <a:ln w="9525">
            <a:noFill/>
            <a:miter lim="800000"/>
            <a:headEnd/>
            <a:tailEnd/>
          </a:ln>
          <a:effectLst/>
        </p:spPr>
      </p:pic>
      <p:pic>
        <p:nvPicPr>
          <p:cNvPr id="1032" name="Picture 8"/>
          <p:cNvPicPr>
            <a:picLocks noChangeAspect="1" noChangeArrowheads="1"/>
          </p:cNvPicPr>
          <p:nvPr/>
        </p:nvPicPr>
        <p:blipFill>
          <a:blip r:embed="rId8" cstate="print"/>
          <a:srcRect/>
          <a:stretch>
            <a:fillRect/>
          </a:stretch>
        </p:blipFill>
        <p:spPr bwMode="auto">
          <a:xfrm>
            <a:off x="-3473" y="-27384"/>
            <a:ext cx="9166151" cy="6854874"/>
          </a:xfrm>
          <a:prstGeom prst="rect">
            <a:avLst/>
          </a:prstGeom>
          <a:noFill/>
          <a:ln w="9525">
            <a:noFill/>
            <a:miter lim="800000"/>
            <a:headEnd/>
            <a:tailEnd/>
          </a:ln>
          <a:effectLst/>
        </p:spPr>
      </p:pic>
      <p:pic>
        <p:nvPicPr>
          <p:cNvPr id="1033" name="Picture 9"/>
          <p:cNvPicPr>
            <a:picLocks noChangeAspect="1" noChangeArrowheads="1"/>
          </p:cNvPicPr>
          <p:nvPr/>
        </p:nvPicPr>
        <p:blipFill>
          <a:blip r:embed="rId9" cstate="print"/>
          <a:srcRect/>
          <a:stretch>
            <a:fillRect/>
          </a:stretch>
        </p:blipFill>
        <p:spPr bwMode="auto">
          <a:xfrm>
            <a:off x="-3473" y="13767"/>
            <a:ext cx="9144000" cy="6813723"/>
          </a:xfrm>
          <a:prstGeom prst="rect">
            <a:avLst/>
          </a:prstGeom>
          <a:noFill/>
          <a:ln w="9525">
            <a:noFill/>
            <a:miter lim="800000"/>
            <a:headEnd/>
            <a:tailEnd/>
          </a:ln>
          <a:effectLst/>
        </p:spPr>
      </p:pic>
      <p:pic>
        <p:nvPicPr>
          <p:cNvPr id="1034" name="Picture 10"/>
          <p:cNvPicPr>
            <a:picLocks noChangeAspect="1" noChangeArrowheads="1"/>
          </p:cNvPicPr>
          <p:nvPr/>
        </p:nvPicPr>
        <p:blipFill>
          <a:blip r:embed="rId10" cstate="print"/>
          <a:srcRect/>
          <a:stretch>
            <a:fillRect/>
          </a:stretch>
        </p:blipFill>
        <p:spPr bwMode="auto">
          <a:xfrm>
            <a:off x="0" y="-27384"/>
            <a:ext cx="9144000" cy="6885384"/>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5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fade">
                                      <p:cBhvr>
                                        <p:cTn id="32" dur="500"/>
                                        <p:tgtEl>
                                          <p:spTgt spid="10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animEffect transition="in" filter="fade">
                                      <p:cBhvr>
                                        <p:cTn id="37" dur="500"/>
                                        <p:tgtEl>
                                          <p:spTgt spid="10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3"/>
                                        </p:tgtEl>
                                        <p:attrNameLst>
                                          <p:attrName>style.visibility</p:attrName>
                                        </p:attrNameLst>
                                      </p:cBhvr>
                                      <p:to>
                                        <p:strVal val="visible"/>
                                      </p:to>
                                    </p:set>
                                    <p:animEffect transition="in" filter="fade">
                                      <p:cBhvr>
                                        <p:cTn id="42" dur="500"/>
                                        <p:tgtEl>
                                          <p:spTgt spid="10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zh-TW" altLang="en-US" dirty="0">
                <a:latin typeface="Aharoni" pitchFamily="2" charset="-79"/>
                <a:cs typeface="Aharoni" pitchFamily="2" charset="-79"/>
              </a:rPr>
              <a:t>飛行計劃和飛行方法</a:t>
            </a:r>
            <a:r>
              <a:rPr lang="en-US" altLang="ja-JP" dirty="0" smtClean="0"/>
              <a:t/>
            </a:r>
            <a:br>
              <a:rPr lang="en-US" altLang="ja-JP" dirty="0" smtClean="0"/>
            </a:br>
            <a:r>
              <a:rPr lang="en-AU" dirty="0" smtClean="0"/>
              <a:t> A flight plan and flying method</a:t>
            </a:r>
            <a:endParaRPr lang="en-AU" dirty="0"/>
          </a:p>
        </p:txBody>
      </p:sp>
      <p:pic>
        <p:nvPicPr>
          <p:cNvPr id="6" name="Content Placeholder 5" descr="IMG_4964.JPG"/>
          <p:cNvPicPr>
            <a:picLocks noGrp="1" noChangeAspect="1"/>
          </p:cNvPicPr>
          <p:nvPr>
            <p:ph idx="1"/>
          </p:nvPr>
        </p:nvPicPr>
        <p:blipFill>
          <a:blip r:embed="rId3" cstate="print"/>
          <a:stretch>
            <a:fillRect/>
          </a:stretch>
        </p:blipFill>
        <p:spPr>
          <a:xfrm>
            <a:off x="1177528" y="1600200"/>
            <a:ext cx="6788944" cy="4525963"/>
          </a:xfrm>
        </p:spPr>
      </p:pic>
      <p:pic>
        <p:nvPicPr>
          <p:cNvPr id="7" name="Picture 6" descr="wather.JPG"/>
          <p:cNvPicPr>
            <a:picLocks noChangeAspect="1"/>
          </p:cNvPicPr>
          <p:nvPr/>
        </p:nvPicPr>
        <p:blipFill>
          <a:blip r:embed="rId4" cstate="print"/>
          <a:stretch>
            <a:fillRect/>
          </a:stretch>
        </p:blipFill>
        <p:spPr>
          <a:xfrm>
            <a:off x="179512" y="1556792"/>
            <a:ext cx="6840760" cy="4573348"/>
          </a:xfrm>
          <a:prstGeom prst="rect">
            <a:avLst/>
          </a:prstGeom>
        </p:spPr>
      </p:pic>
      <p:pic>
        <p:nvPicPr>
          <p:cNvPr id="9" name="Picture 8" descr="wather2.JPG"/>
          <p:cNvPicPr>
            <a:picLocks noChangeAspect="1"/>
          </p:cNvPicPr>
          <p:nvPr/>
        </p:nvPicPr>
        <p:blipFill>
          <a:blip r:embed="rId5" cstate="print"/>
          <a:stretch>
            <a:fillRect/>
          </a:stretch>
        </p:blipFill>
        <p:spPr>
          <a:xfrm>
            <a:off x="251520" y="1628800"/>
            <a:ext cx="6912768" cy="4608512"/>
          </a:xfrm>
          <a:prstGeom prst="rect">
            <a:avLst/>
          </a:prstGeom>
        </p:spPr>
      </p:pic>
      <p:pic>
        <p:nvPicPr>
          <p:cNvPr id="8" name="Picture 7" descr="NAIPS.JPG"/>
          <p:cNvPicPr>
            <a:picLocks noChangeAspect="1"/>
          </p:cNvPicPr>
          <p:nvPr/>
        </p:nvPicPr>
        <p:blipFill>
          <a:blip r:embed="rId6" cstate="print"/>
          <a:stretch>
            <a:fillRect/>
          </a:stretch>
        </p:blipFill>
        <p:spPr>
          <a:xfrm>
            <a:off x="323528" y="1700808"/>
            <a:ext cx="6912768" cy="4608511"/>
          </a:xfrm>
          <a:prstGeom prst="rect">
            <a:avLst/>
          </a:prstGeom>
        </p:spPr>
      </p:pic>
      <p:pic>
        <p:nvPicPr>
          <p:cNvPr id="10" name="Picture 9" descr="IMG_4958.JPG"/>
          <p:cNvPicPr>
            <a:picLocks noChangeAspect="1"/>
          </p:cNvPicPr>
          <p:nvPr/>
        </p:nvPicPr>
        <p:blipFill>
          <a:blip r:embed="rId7" cstate="print"/>
          <a:stretch>
            <a:fillRect/>
          </a:stretch>
        </p:blipFill>
        <p:spPr>
          <a:xfrm>
            <a:off x="539552" y="1844824"/>
            <a:ext cx="6805268" cy="4536844"/>
          </a:xfrm>
          <a:prstGeom prst="rect">
            <a:avLst/>
          </a:prstGeom>
        </p:spPr>
      </p:pic>
      <p:pic>
        <p:nvPicPr>
          <p:cNvPr id="12" name="Picture 11" descr="IMG_4942.JPG"/>
          <p:cNvPicPr>
            <a:picLocks noChangeAspect="1"/>
          </p:cNvPicPr>
          <p:nvPr/>
        </p:nvPicPr>
        <p:blipFill>
          <a:blip r:embed="rId8" cstate="print"/>
          <a:stretch>
            <a:fillRect/>
          </a:stretch>
        </p:blipFill>
        <p:spPr>
          <a:xfrm>
            <a:off x="395536" y="1772816"/>
            <a:ext cx="7127776" cy="4751852"/>
          </a:xfrm>
          <a:prstGeom prst="rect">
            <a:avLst/>
          </a:prstGeom>
        </p:spPr>
      </p:pic>
      <p:pic>
        <p:nvPicPr>
          <p:cNvPr id="17" name="Picture 16" descr="__.JPG"/>
          <p:cNvPicPr>
            <a:picLocks noChangeAspect="1"/>
          </p:cNvPicPr>
          <p:nvPr/>
        </p:nvPicPr>
        <p:blipFill>
          <a:blip r:embed="rId9" cstate="print"/>
          <a:stretch>
            <a:fillRect/>
          </a:stretch>
        </p:blipFill>
        <p:spPr>
          <a:xfrm>
            <a:off x="251520" y="1556792"/>
            <a:ext cx="8136904" cy="5040560"/>
          </a:xfrm>
          <a:prstGeom prst="rect">
            <a:avLst/>
          </a:prstGeom>
        </p:spPr>
      </p:pic>
      <p:pic>
        <p:nvPicPr>
          <p:cNvPr id="15" name="Picture 14" descr="DSC00442.JPG"/>
          <p:cNvPicPr>
            <a:picLocks noChangeAspect="1"/>
          </p:cNvPicPr>
          <p:nvPr/>
        </p:nvPicPr>
        <p:blipFill>
          <a:blip r:embed="rId10" cstate="print"/>
          <a:stretch>
            <a:fillRect/>
          </a:stretch>
        </p:blipFill>
        <p:spPr>
          <a:xfrm>
            <a:off x="323527" y="1628800"/>
            <a:ext cx="8320925" cy="4896544"/>
          </a:xfrm>
          <a:prstGeom prst="rect">
            <a:avLst/>
          </a:prstGeom>
        </p:spPr>
      </p:pic>
      <p:pic>
        <p:nvPicPr>
          <p:cNvPr id="18" name="Picture 17" descr="__.JPG"/>
          <p:cNvPicPr>
            <a:picLocks noChangeAspect="1"/>
          </p:cNvPicPr>
          <p:nvPr/>
        </p:nvPicPr>
        <p:blipFill>
          <a:blip r:embed="rId11" cstate="print"/>
          <a:stretch>
            <a:fillRect/>
          </a:stretch>
        </p:blipFill>
        <p:spPr>
          <a:xfrm>
            <a:off x="323528" y="1556792"/>
            <a:ext cx="8352928" cy="5184576"/>
          </a:xfrm>
          <a:prstGeom prst="rect">
            <a:avLst/>
          </a:prstGeom>
        </p:spPr>
      </p:pic>
      <p:pic>
        <p:nvPicPr>
          <p:cNvPr id="13" name="IMG_0723.MOV">
            <a:hlinkClick r:id="" action="ppaction://media"/>
          </p:cNvPr>
          <p:cNvPicPr>
            <a:picLocks noRot="1" noChangeAspect="1"/>
          </p:cNvPicPr>
          <p:nvPr>
            <a:videoFile r:link="rId1"/>
          </p:nvPr>
        </p:nvPicPr>
        <p:blipFill>
          <a:blip r:embed="rId12" cstate="print"/>
          <a:stretch>
            <a:fillRect/>
          </a:stretch>
        </p:blipFill>
        <p:spPr>
          <a:xfrm>
            <a:off x="1115616" y="1619417"/>
            <a:ext cx="6984776" cy="5238583"/>
          </a:xfrm>
          <a:prstGeom prst="rect">
            <a:avLst/>
          </a:prstGeom>
        </p:spPr>
      </p:pic>
      <p:pic>
        <p:nvPicPr>
          <p:cNvPr id="14" name="Picture 13" descr="__.PNG"/>
          <p:cNvPicPr>
            <a:picLocks noChangeAspect="1"/>
          </p:cNvPicPr>
          <p:nvPr/>
        </p:nvPicPr>
        <p:blipFill>
          <a:blip r:embed="rId13" cstate="print"/>
          <a:stretch>
            <a:fillRect/>
          </a:stretch>
        </p:blipFill>
        <p:spPr>
          <a:xfrm>
            <a:off x="251520" y="260648"/>
            <a:ext cx="8784976" cy="6588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57"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5760</TotalTime>
  <Words>2074</Words>
  <Application>Microsoft Office PowerPoint</Application>
  <PresentationFormat>On-screen Show (4:3)</PresentationFormat>
  <Paragraphs>165</Paragraphs>
  <Slides>19</Slides>
  <Notes>2</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Hot Air 公司熱氣球安全概述</vt:lpstr>
      <vt:lpstr>概要 - Summary</vt:lpstr>
      <vt:lpstr>澳洲民航局監管熱氣球公司 Operating under CASA</vt:lpstr>
      <vt:lpstr>飛行員的資格  The qualification of the pilot</vt:lpstr>
      <vt:lpstr>如何得到商業熱氣球飛行執照  How do you get commercial pilot licence</vt:lpstr>
      <vt:lpstr>飛行員定期飛行技能考核  Regular pilot technical check</vt:lpstr>
      <vt:lpstr>本公司招募新飛行員的要求 When we employ to new pilot</vt:lpstr>
      <vt:lpstr>熱氣球的檢查和維修保養  Maintenance of the balloon</vt:lpstr>
      <vt:lpstr>飛行計劃和飛行方法  A flight plan and flying method</vt:lpstr>
      <vt:lpstr>遊客乘坐熱氣球安全說明 Safety briefing</vt:lpstr>
      <vt:lpstr>在熱氣球籃內配有圖片和文字的安全說明  In basket safety instruction</vt:lpstr>
      <vt:lpstr>航空意外保險  Air insurance </vt:lpstr>
      <vt:lpstr>免責書，保險和填寫飛行名單  Waiver, insurance &amp; flight manifest</vt:lpstr>
      <vt:lpstr>藥物和酒精檢測  A drug and alcohol check</vt:lpstr>
      <vt:lpstr>疲勞管理體系 Fatigue Risk Management Scheme</vt:lpstr>
      <vt:lpstr>熱氣球飛行中的間距有嚴格規定  Flight separation</vt:lpstr>
      <vt:lpstr>澳洲和其他國家在熱氣球運作體制上的區別  What is different between HA and other country? </vt:lpstr>
      <vt:lpstr>   其他國家熱氣球飛行事故原因和相應的對比 Overseas examples   </vt:lpstr>
      <vt:lpstr>答疑時間Q &amp; A</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気球の安全性について</dc:title>
  <dc:creator>Tony Shima</dc:creator>
  <cp:lastModifiedBy>Hongyi Zhang</cp:lastModifiedBy>
  <cp:revision>454</cp:revision>
  <cp:lastPrinted>2013-06-05T03:09:15Z</cp:lastPrinted>
  <dcterms:created xsi:type="dcterms:W3CDTF">2013-05-21T00:19:21Z</dcterms:created>
  <dcterms:modified xsi:type="dcterms:W3CDTF">2013-06-17T00:35:31Z</dcterms:modified>
</cp:coreProperties>
</file>